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3" r:id="rId14"/>
    <p:sldId id="292" r:id="rId15"/>
    <p:sldId id="294" r:id="rId16"/>
    <p:sldId id="295" r:id="rId17"/>
    <p:sldId id="296" r:id="rId18"/>
    <p:sldId id="297" r:id="rId19"/>
    <p:sldId id="302" r:id="rId20"/>
    <p:sldId id="298" r:id="rId21"/>
    <p:sldId id="299" r:id="rId22"/>
    <p:sldId id="300" r:id="rId23"/>
    <p:sldId id="303" r:id="rId24"/>
    <p:sldId id="304" r:id="rId25"/>
    <p:sldId id="323" r:id="rId26"/>
    <p:sldId id="305" r:id="rId27"/>
    <p:sldId id="306" r:id="rId28"/>
    <p:sldId id="308" r:id="rId29"/>
    <p:sldId id="307" r:id="rId30"/>
    <p:sldId id="309" r:id="rId31"/>
    <p:sldId id="310" r:id="rId32"/>
    <p:sldId id="311" r:id="rId33"/>
    <p:sldId id="312" r:id="rId34"/>
    <p:sldId id="313" r:id="rId35"/>
    <p:sldId id="314" r:id="rId36"/>
    <p:sldId id="315" r:id="rId37"/>
    <p:sldId id="268" r:id="rId38"/>
    <p:sldId id="269" r:id="rId39"/>
    <p:sldId id="270" r:id="rId40"/>
    <p:sldId id="318" r:id="rId41"/>
    <p:sldId id="319" r:id="rId42"/>
    <p:sldId id="320" r:id="rId43"/>
    <p:sldId id="321" r:id="rId44"/>
    <p:sldId id="322" r:id="rId45"/>
    <p:sldId id="316" r:id="rId46"/>
    <p:sldId id="317"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Lst>
  <p:sldSz cx="14630400" cy="8229600"/>
  <p:notesSz cx="8229600" cy="14630400"/>
  <p:embeddedFontLst>
    <p:embeddedFont>
      <p:font typeface="Barlow" panose="00000500000000000000" pitchFamily="2" charset="0"/>
      <p:regular r:id="rId69"/>
      <p:bold r:id="rId70"/>
      <p:italic r:id="rId71"/>
      <p:boldItalic r:id="rId72"/>
    </p:embeddedFont>
    <p:embeddedFont>
      <p:font typeface="Barlow Bold" panose="00000800000000000000" charset="0"/>
      <p:bold r:id="rId73"/>
    </p:embeddedFont>
    <p:embeddedFont>
      <p:font typeface="Calibri" panose="020F0502020204030204" pitchFamily="34" charset="0"/>
      <p:regular r:id="rId74"/>
      <p:bold r:id="rId75"/>
      <p:italic r:id="rId76"/>
      <p:boldItalic r:id="rId77"/>
    </p:embeddedFont>
    <p:embeddedFont>
      <p:font typeface="Consolas" panose="020B0609020204030204" pitchFamily="49" charset="0"/>
      <p:regular r:id="rId78"/>
      <p:bold r:id="rId79"/>
      <p:italic r:id="rId80"/>
      <p:boldItalic r:id="rId81"/>
    </p:embeddedFont>
    <p:embeddedFont>
      <p:font typeface="Montserrat" panose="00000500000000000000" pitchFamily="2" charset="0"/>
      <p:regular r:id="rId82"/>
      <p:bold r:id="rId83"/>
      <p:italic r:id="rId84"/>
      <p:boldItalic r:id="rId85"/>
    </p:embeddedFont>
    <p:embeddedFont>
      <p:font typeface="Montserrat Light" panose="000004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9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 name="Google Shape;41;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 name="Google Shape;42;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 name="Google Shape;124;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5" name="Google Shape;125;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2" name="Google Shape;132;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9" name="Google Shape;139;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p2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0" name="Google Shape;290;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14</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232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 name="Google Shape;102;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3213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16</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152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17</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1854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18</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595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19</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4444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20</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2695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21</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4662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22</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212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23</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7608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24</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3408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25</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16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26</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0288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27</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3535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28</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395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29</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547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 name="Google Shape;59;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 name="Google Shape;60;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30</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3149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31</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5669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32</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6476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33</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1920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34</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4611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35</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64149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36</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916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37</a:t>
            </a:fld>
            <a:endParaRPr sz="18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0" name="Google Shape;160;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38</a:t>
            </a:fld>
            <a:endParaRPr sz="18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39</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 name="Google Shape;67;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8" name="Google Shape;68;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40</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7852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41</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6312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42</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6718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43</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17186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44</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45679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0" name="Google Shape;160;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45</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7996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46</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3983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 name="Google Shape;181;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2" name="Google Shape;182;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47</a:t>
            </a:fld>
            <a:endParaRPr sz="18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4a973077e0_0_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g34a973077e0_0_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1" name="Google Shape;191;g34a973077e0_0_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48</a:t>
            </a:fld>
            <a:endParaRPr sz="18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4a973077e0_0_2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 name="Google Shape;199;g34a973077e0_0_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g34a973077e0_0_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49</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 name="Google Shape;75;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6" name="Google Shape;76;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a973077e0_0_3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g34a973077e0_0_3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6" name="Google Shape;206;g34a973077e0_0_3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50</a:t>
            </a:fld>
            <a:endParaRPr sz="18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4a973077e0_0_4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g34a973077e0_0_4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4" name="Google Shape;214;g34a973077e0_0_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51</a:t>
            </a:fld>
            <a:endParaRPr sz="18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6" name="Google Shape;226;p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52</a:t>
            </a:fld>
            <a:endParaRPr sz="18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9" name="Google Shape;239;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53</a:t>
            </a:fld>
            <a:endParaRPr sz="18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4a973077e0_0_6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g34a973077e0_0_6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8" name="Google Shape;248;g34a973077e0_0_6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54</a:t>
            </a:fld>
            <a:endParaRPr sz="18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4a973077e0_0_7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 name="Google Shape;257;g34a973077e0_0_7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8" name="Google Shape;258;g34a973077e0_0_7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55</a:t>
            </a:fld>
            <a:endParaRPr sz="18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4a973077e0_0_8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5" name="Google Shape;265;g34a973077e0_0_8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6" name="Google Shape;266;g34a973077e0_0_8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56</a:t>
            </a:fld>
            <a:endParaRPr sz="18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6" name="Google Shape;276;p1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57</a:t>
            </a:fld>
            <a:endParaRPr sz="18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p2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0" name="Google Shape;290;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58</a:t>
            </a:fld>
            <a:endParaRPr sz="18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3" name="Google Shape;303;p2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59</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 name="Google Shape;89;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0" name="Google Shape;90;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0" name="Google Shape;310;p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60</a:t>
            </a:fld>
            <a:endParaRPr sz="18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7" name="Google Shape;317;p2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8" name="Google Shape;318;p2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61</a:t>
            </a:fld>
            <a:endParaRPr sz="18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p2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6" name="Google Shape;326;p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62</a:t>
            </a:fld>
            <a:endParaRPr sz="18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p2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7" name="Google Shape;337;p2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63</a:t>
            </a:fld>
            <a:endParaRPr sz="18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2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3" name="Google Shape;343;p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64</a:t>
            </a:fld>
            <a:endParaRPr sz="18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p2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0" name="Google Shape;350;p2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65</a:t>
            </a:fld>
            <a:endParaRPr sz="18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8" name="Google Shape;358;p2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9" name="Google Shape;359;p2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 name="Google Shape;102;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3" name="Google Shape;103;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 name="Google Shape;110;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1" name="Google Shape;111;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8" name="Google Shape;118;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6"/>
        <p:cNvGrpSpPr/>
        <p:nvPr/>
      </p:nvGrpSpPr>
      <p:grpSpPr>
        <a:xfrm>
          <a:off x="0" y="0"/>
          <a:ext cx="0" cy="0"/>
          <a:chOff x="0" y="0"/>
          <a:chExt cx="0" cy="0"/>
        </a:xfrm>
      </p:grpSpPr>
      <p:pic>
        <p:nvPicPr>
          <p:cNvPr id="7" name="Google Shape;7;p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8" name="Google Shape;8;p2"/>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0"/>
        <p:cNvGrpSpPr/>
        <p:nvPr/>
      </p:nvGrpSpPr>
      <p:grpSpPr>
        <a:xfrm>
          <a:off x="0" y="0"/>
          <a:ext cx="0" cy="0"/>
          <a:chOff x="0" y="0"/>
          <a:chExt cx="0" cy="0"/>
        </a:xfrm>
      </p:grpSpPr>
      <p:pic>
        <p:nvPicPr>
          <p:cNvPr id="11" name="Google Shape;11;p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3"/>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4"/>
        <p:cNvGrpSpPr/>
        <p:nvPr/>
      </p:nvGrpSpPr>
      <p:grpSpPr>
        <a:xfrm>
          <a:off x="0" y="0"/>
          <a:ext cx="0" cy="0"/>
          <a:chOff x="0" y="0"/>
          <a:chExt cx="0" cy="0"/>
        </a:xfrm>
      </p:grpSpPr>
      <p:pic>
        <p:nvPicPr>
          <p:cNvPr id="15" name="Google Shape;15;p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4"/>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8"/>
        <p:cNvGrpSpPr/>
        <p:nvPr/>
      </p:nvGrpSpPr>
      <p:grpSpPr>
        <a:xfrm>
          <a:off x="0" y="0"/>
          <a:ext cx="0" cy="0"/>
          <a:chOff x="0" y="0"/>
          <a:chExt cx="0" cy="0"/>
        </a:xfrm>
      </p:grpSpPr>
      <p:pic>
        <p:nvPicPr>
          <p:cNvPr id="19" name="Google Shape;19;p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5"/>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22"/>
        <p:cNvGrpSpPr/>
        <p:nvPr/>
      </p:nvGrpSpPr>
      <p:grpSpPr>
        <a:xfrm>
          <a:off x="0" y="0"/>
          <a:ext cx="0" cy="0"/>
          <a:chOff x="0" y="0"/>
          <a:chExt cx="0" cy="0"/>
        </a:xfrm>
      </p:grpSpPr>
      <p:pic>
        <p:nvPicPr>
          <p:cNvPr id="23" name="Google Shape;23;p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6"/>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26"/>
        <p:cNvGrpSpPr/>
        <p:nvPr/>
      </p:nvGrpSpPr>
      <p:grpSpPr>
        <a:xfrm>
          <a:off x="0" y="0"/>
          <a:ext cx="0" cy="0"/>
          <a:chOff x="0" y="0"/>
          <a:chExt cx="0" cy="0"/>
        </a:xfrm>
      </p:grpSpPr>
      <p:pic>
        <p:nvPicPr>
          <p:cNvPr id="27" name="Google Shape;27;p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7"/>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3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31"/>
        <p:cNvGrpSpPr/>
        <p:nvPr/>
      </p:nvGrpSpPr>
      <p:grpSpPr>
        <a:xfrm>
          <a:off x="0" y="0"/>
          <a:ext cx="0" cy="0"/>
          <a:chOff x="0" y="0"/>
          <a:chExt cx="0" cy="0"/>
        </a:xfrm>
      </p:grpSpPr>
      <p:pic>
        <p:nvPicPr>
          <p:cNvPr id="32" name="Google Shape;32;p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3" name="Google Shape;33;p9"/>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35"/>
        <p:cNvGrpSpPr/>
        <p:nvPr/>
      </p:nvGrpSpPr>
      <p:grpSpPr>
        <a:xfrm>
          <a:off x="0" y="0"/>
          <a:ext cx="0" cy="0"/>
          <a:chOff x="0" y="0"/>
          <a:chExt cx="0" cy="0"/>
        </a:xfrm>
      </p:grpSpPr>
      <p:pic>
        <p:nvPicPr>
          <p:cNvPr id="36" name="Google Shape;36;p1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7" name="Google Shape;37;p10"/>
          <p:cNvSpPr/>
          <p:nvPr/>
        </p:nvSpPr>
        <p:spPr>
          <a:xfrm>
            <a:off x="0" y="0"/>
            <a:ext cx="14630400" cy="8229600"/>
          </a:xfrm>
          <a:prstGeom prst="rect">
            <a:avLst/>
          </a:prstGeom>
          <a:solidFill>
            <a:srgbClr val="EEEF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1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108.pn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11"/>
          <p:cNvPicPr preferRelativeResize="0"/>
          <p:nvPr/>
        </p:nvPicPr>
        <p:blipFill rotWithShape="1">
          <a:blip r:embed="rId3">
            <a:alphaModFix/>
          </a:blip>
          <a:srcRect/>
          <a:stretch/>
        </p:blipFill>
        <p:spPr>
          <a:xfrm>
            <a:off x="8576009" y="0"/>
            <a:ext cx="11480633" cy="8229600"/>
          </a:xfrm>
          <a:prstGeom prst="rect">
            <a:avLst/>
          </a:prstGeom>
          <a:noFill/>
          <a:ln>
            <a:noFill/>
          </a:ln>
        </p:spPr>
      </p:pic>
      <p:sp>
        <p:nvSpPr>
          <p:cNvPr id="45" name="Google Shape;45;p11"/>
          <p:cNvSpPr txBox="1"/>
          <p:nvPr/>
        </p:nvSpPr>
        <p:spPr>
          <a:xfrm>
            <a:off x="319059" y="1699102"/>
            <a:ext cx="8066632" cy="18620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500" b="1" i="0" u="none" strike="noStrike" cap="none">
                <a:solidFill>
                  <a:srgbClr val="7068F4"/>
                </a:solidFill>
                <a:latin typeface="Barlow"/>
                <a:ea typeface="Barlow"/>
                <a:cs typeface="Barlow"/>
                <a:sym typeface="Barlow"/>
              </a:rPr>
              <a:t>Nhóm 4 Đần</a:t>
            </a:r>
            <a:endParaRPr sz="11500">
              <a:solidFill>
                <a:schemeClr val="dk1"/>
              </a:solidFill>
              <a:latin typeface="Barlow"/>
              <a:ea typeface="Barlow"/>
              <a:cs typeface="Barlow"/>
              <a:sym typeface="Barlow"/>
            </a:endParaRPr>
          </a:p>
        </p:txBody>
      </p:sp>
      <p:sp>
        <p:nvSpPr>
          <p:cNvPr id="46" name="Google Shape;46;p11"/>
          <p:cNvSpPr txBox="1"/>
          <p:nvPr/>
        </p:nvSpPr>
        <p:spPr>
          <a:xfrm>
            <a:off x="414218" y="3723611"/>
            <a:ext cx="7630615" cy="2549737"/>
          </a:xfrm>
          <a:prstGeom prst="rect">
            <a:avLst/>
          </a:prstGeom>
          <a:noFill/>
          <a:ln>
            <a:noFill/>
          </a:ln>
        </p:spPr>
        <p:txBody>
          <a:bodyPr spcFirstLastPara="1" wrap="square" lIns="91425" tIns="45700" rIns="91425" bIns="45700" anchor="t" anchorCtr="0">
            <a:spAutoFit/>
          </a:bodyPr>
          <a:lstStyle/>
          <a:p>
            <a:pPr marL="0" marR="0" lvl="0" indent="0" algn="ctr" rtl="0">
              <a:lnSpc>
                <a:spcPct val="75000"/>
              </a:lnSpc>
              <a:spcBef>
                <a:spcPts val="0"/>
              </a:spcBef>
              <a:spcAft>
                <a:spcPts val="0"/>
              </a:spcAft>
              <a:buClr>
                <a:srgbClr val="272525"/>
              </a:buClr>
              <a:buSzPts val="3600"/>
              <a:buFont typeface="Montserrat"/>
              <a:buNone/>
            </a:pPr>
            <a:r>
              <a:rPr lang="en-US" sz="3600">
                <a:solidFill>
                  <a:srgbClr val="272525"/>
                </a:solidFill>
                <a:latin typeface="Montserrat"/>
                <a:ea typeface="Montserrat"/>
                <a:cs typeface="Montserrat"/>
                <a:sym typeface="Montserrat"/>
              </a:rPr>
              <a:t>Trương Minh Khoa – 2286400011</a:t>
            </a:r>
            <a:endParaRPr/>
          </a:p>
          <a:p>
            <a:pPr marL="0" marR="0" lvl="0" indent="0" algn="ctr" rtl="0">
              <a:lnSpc>
                <a:spcPct val="75000"/>
              </a:lnSpc>
              <a:spcBef>
                <a:spcPts val="0"/>
              </a:spcBef>
              <a:spcAft>
                <a:spcPts val="0"/>
              </a:spcAft>
              <a:buClr>
                <a:schemeClr val="dk1"/>
              </a:buClr>
              <a:buSzPts val="3600"/>
              <a:buFont typeface="Calibri"/>
              <a:buNone/>
            </a:pPr>
            <a:endParaRPr sz="3600">
              <a:solidFill>
                <a:srgbClr val="272525"/>
              </a:solidFill>
              <a:latin typeface="Montserrat"/>
              <a:ea typeface="Montserrat"/>
              <a:cs typeface="Montserrat"/>
              <a:sym typeface="Montserrat"/>
            </a:endParaRPr>
          </a:p>
          <a:p>
            <a:pPr marL="0" marR="0" lvl="0" indent="0" algn="ctr" rtl="0">
              <a:lnSpc>
                <a:spcPct val="75000"/>
              </a:lnSpc>
              <a:spcBef>
                <a:spcPts val="0"/>
              </a:spcBef>
              <a:spcAft>
                <a:spcPts val="0"/>
              </a:spcAft>
              <a:buClr>
                <a:srgbClr val="272525"/>
              </a:buClr>
              <a:buSzPts val="3600"/>
              <a:buFont typeface="Montserrat"/>
              <a:buNone/>
            </a:pPr>
            <a:r>
              <a:rPr lang="en-US" sz="3600">
                <a:solidFill>
                  <a:srgbClr val="272525"/>
                </a:solidFill>
                <a:latin typeface="Montserrat"/>
                <a:ea typeface="Montserrat"/>
                <a:cs typeface="Montserrat"/>
                <a:sym typeface="Montserrat"/>
              </a:rPr>
              <a:t>Huỳnh Thái Linh – 22864000</a:t>
            </a:r>
            <a:endParaRPr/>
          </a:p>
          <a:p>
            <a:pPr marL="0" marR="0" lvl="0" indent="0" algn="ctr" rtl="0">
              <a:lnSpc>
                <a:spcPct val="75000"/>
              </a:lnSpc>
              <a:spcBef>
                <a:spcPts val="0"/>
              </a:spcBef>
              <a:spcAft>
                <a:spcPts val="0"/>
              </a:spcAft>
              <a:buClr>
                <a:schemeClr val="dk1"/>
              </a:buClr>
              <a:buSzPts val="3600"/>
              <a:buFont typeface="Calibri"/>
              <a:buNone/>
            </a:pPr>
            <a:endParaRPr sz="3600">
              <a:solidFill>
                <a:srgbClr val="272525"/>
              </a:solidFill>
              <a:latin typeface="Montserrat"/>
              <a:ea typeface="Montserrat"/>
              <a:cs typeface="Montserrat"/>
              <a:sym typeface="Montserrat"/>
            </a:endParaRPr>
          </a:p>
          <a:p>
            <a:pPr marL="0" marR="0" lvl="0" indent="0" algn="ctr" rtl="0">
              <a:lnSpc>
                <a:spcPct val="75000"/>
              </a:lnSpc>
              <a:spcBef>
                <a:spcPts val="0"/>
              </a:spcBef>
              <a:spcAft>
                <a:spcPts val="0"/>
              </a:spcAft>
              <a:buClr>
                <a:srgbClr val="272525"/>
              </a:buClr>
              <a:buSzPts val="3600"/>
              <a:buFont typeface="Montserrat"/>
              <a:buNone/>
            </a:pPr>
            <a:r>
              <a:rPr lang="en-US" sz="3600">
                <a:solidFill>
                  <a:srgbClr val="272525"/>
                </a:solidFill>
                <a:latin typeface="Montserrat"/>
                <a:ea typeface="Montserrat"/>
                <a:cs typeface="Montserrat"/>
                <a:sym typeface="Montserrat"/>
              </a:rPr>
              <a:t>Hồ Gia Thành – 22864000</a:t>
            </a:r>
            <a:endParaRPr/>
          </a:p>
          <a:p>
            <a:pPr marL="0" marR="0" lvl="0" indent="0" algn="ctr" rtl="0">
              <a:lnSpc>
                <a:spcPct val="75000"/>
              </a:lnSpc>
              <a:spcBef>
                <a:spcPts val="0"/>
              </a:spcBef>
              <a:spcAft>
                <a:spcPts val="0"/>
              </a:spcAft>
              <a:buClr>
                <a:schemeClr val="dk1"/>
              </a:buClr>
              <a:buSzPts val="3600"/>
              <a:buFont typeface="Calibri"/>
              <a:buNone/>
            </a:pPr>
            <a:endParaRPr sz="3600">
              <a:solidFill>
                <a:srgbClr val="272525"/>
              </a:solidFill>
              <a:latin typeface="Montserrat"/>
              <a:ea typeface="Montserrat"/>
              <a:cs typeface="Montserrat"/>
              <a:sym typeface="Montserrat"/>
            </a:endParaRPr>
          </a:p>
          <a:p>
            <a:pPr marL="0" marR="0" lvl="0" indent="0" algn="ctr" rtl="0">
              <a:lnSpc>
                <a:spcPct val="75000"/>
              </a:lnSpc>
              <a:spcBef>
                <a:spcPts val="0"/>
              </a:spcBef>
              <a:spcAft>
                <a:spcPts val="0"/>
              </a:spcAft>
              <a:buClr>
                <a:srgbClr val="272525"/>
              </a:buClr>
              <a:buSzPts val="3600"/>
              <a:buFont typeface="Montserrat"/>
              <a:buNone/>
            </a:pPr>
            <a:r>
              <a:rPr lang="en-US" sz="3600">
                <a:solidFill>
                  <a:srgbClr val="272525"/>
                </a:solidFill>
                <a:latin typeface="Montserrat"/>
                <a:ea typeface="Montserrat"/>
                <a:cs typeface="Montserrat"/>
                <a:sym typeface="Montserrat"/>
              </a:rPr>
              <a:t>Nguyễn Nhật Nam - 22864000</a:t>
            </a:r>
            <a:endParaRPr sz="36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0"/>
          <p:cNvPicPr preferRelativeResize="0"/>
          <p:nvPr/>
        </p:nvPicPr>
        <p:blipFill rotWithShape="1">
          <a:blip r:embed="rId3">
            <a:alphaModFix/>
          </a:blip>
          <a:srcRect/>
          <a:stretch/>
        </p:blipFill>
        <p:spPr>
          <a:xfrm>
            <a:off x="2341756" y="1611293"/>
            <a:ext cx="9946888" cy="6618307"/>
          </a:xfrm>
          <a:prstGeom prst="rect">
            <a:avLst/>
          </a:prstGeom>
          <a:noFill/>
          <a:ln>
            <a:noFill/>
          </a:ln>
        </p:spPr>
      </p:pic>
      <p:sp>
        <p:nvSpPr>
          <p:cNvPr id="128" name="Google Shape;128;p20"/>
          <p:cNvSpPr txBox="1"/>
          <p:nvPr/>
        </p:nvSpPr>
        <p:spPr>
          <a:xfrm>
            <a:off x="3866980" y="281583"/>
            <a:ext cx="689644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b="1">
                <a:solidFill>
                  <a:srgbClr val="7068F4"/>
                </a:solidFill>
                <a:latin typeface="Barlow"/>
                <a:ea typeface="Barlow"/>
                <a:cs typeface="Barlow"/>
                <a:sym typeface="Barlow"/>
              </a:rPr>
              <a:t>Sau khi tiền xử lý dữ liệu</a:t>
            </a:r>
            <a:endParaRPr sz="5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1"/>
          <p:cNvPicPr preferRelativeResize="0"/>
          <p:nvPr/>
        </p:nvPicPr>
        <p:blipFill rotWithShape="1">
          <a:blip r:embed="rId3">
            <a:alphaModFix/>
          </a:blip>
          <a:srcRect/>
          <a:stretch/>
        </p:blipFill>
        <p:spPr>
          <a:xfrm>
            <a:off x="0" y="0"/>
            <a:ext cx="7315200" cy="8229600"/>
          </a:xfrm>
          <a:prstGeom prst="rect">
            <a:avLst/>
          </a:prstGeom>
          <a:noFill/>
          <a:ln>
            <a:noFill/>
          </a:ln>
        </p:spPr>
      </p:pic>
      <p:pic>
        <p:nvPicPr>
          <p:cNvPr id="135" name="Google Shape;135;p21"/>
          <p:cNvPicPr preferRelativeResize="0"/>
          <p:nvPr/>
        </p:nvPicPr>
        <p:blipFill rotWithShape="1">
          <a:blip r:embed="rId4">
            <a:alphaModFix/>
          </a:blip>
          <a:srcRect/>
          <a:stretch/>
        </p:blipFill>
        <p:spPr>
          <a:xfrm>
            <a:off x="7315199" y="0"/>
            <a:ext cx="7315200" cy="822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2"/>
          <p:cNvPicPr preferRelativeResize="0"/>
          <p:nvPr/>
        </p:nvPicPr>
        <p:blipFill rotWithShape="1">
          <a:blip r:embed="rId3">
            <a:alphaModFix/>
          </a:blip>
          <a:srcRect/>
          <a:stretch/>
        </p:blipFill>
        <p:spPr>
          <a:xfrm>
            <a:off x="0" y="1650380"/>
            <a:ext cx="14630400" cy="6579220"/>
          </a:xfrm>
          <a:prstGeom prst="rect">
            <a:avLst/>
          </a:prstGeom>
          <a:noFill/>
          <a:ln>
            <a:noFill/>
          </a:ln>
        </p:spPr>
      </p:pic>
      <p:sp>
        <p:nvSpPr>
          <p:cNvPr id="142" name="Google Shape;142;p22"/>
          <p:cNvSpPr txBox="1"/>
          <p:nvPr/>
        </p:nvSpPr>
        <p:spPr>
          <a:xfrm>
            <a:off x="3866980" y="281583"/>
            <a:ext cx="592021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b="1">
                <a:solidFill>
                  <a:srgbClr val="7068F4"/>
                </a:solidFill>
                <a:latin typeface="Barlow"/>
                <a:ea typeface="Barlow"/>
                <a:cs typeface="Barlow"/>
                <a:sym typeface="Barlow"/>
              </a:rPr>
              <a:t>So sánh các mô hình</a:t>
            </a:r>
            <a:endParaRPr sz="5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065967"/>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Phân Cụm (Clustering)</a:t>
            </a:r>
            <a:endParaRPr lang="en-US" sz="4450" dirty="0"/>
          </a:p>
        </p:txBody>
      </p:sp>
      <p:sp>
        <p:nvSpPr>
          <p:cNvPr id="3" name="Text 1"/>
          <p:cNvSpPr/>
          <p:nvPr/>
        </p:nvSpPr>
        <p:spPr>
          <a:xfrm>
            <a:off x="758309" y="2211943"/>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Phân cụm là kỹ thuật nhóm dữ liệu dựa trên các đặc điểm tương đồng. Ứng dụng trong phân tích khách hàng và phân loại văn bản.</a:t>
            </a:r>
            <a:endParaRPr lang="en-US" sz="1700" dirty="0"/>
          </a:p>
        </p:txBody>
      </p:sp>
      <p:grpSp>
        <p:nvGrpSpPr>
          <p:cNvPr id="19" name="Group 18">
            <a:extLst>
              <a:ext uri="{FF2B5EF4-FFF2-40B4-BE49-F238E27FC236}">
                <a16:creationId xmlns:a16="http://schemas.microsoft.com/office/drawing/2014/main" id="{A8263266-5E15-BE96-CEB5-7A3E105B379B}"/>
              </a:ext>
            </a:extLst>
          </p:cNvPr>
          <p:cNvGrpSpPr/>
          <p:nvPr/>
        </p:nvGrpSpPr>
        <p:grpSpPr>
          <a:xfrm>
            <a:off x="758309" y="3149083"/>
            <a:ext cx="2185511" cy="1503939"/>
            <a:chOff x="758309" y="3149084"/>
            <a:chExt cx="2185511" cy="1265992"/>
          </a:xfrm>
        </p:grpSpPr>
        <p:sp>
          <p:nvSpPr>
            <p:cNvPr id="4" name="Shape 2"/>
            <p:cNvSpPr/>
            <p:nvPr/>
          </p:nvSpPr>
          <p:spPr>
            <a:xfrm>
              <a:off x="758309" y="3149084"/>
              <a:ext cx="2185511" cy="1265992"/>
            </a:xfrm>
            <a:prstGeom prst="roundRect">
              <a:avLst>
                <a:gd name="adj" fmla="val 15403"/>
              </a:avLst>
            </a:prstGeom>
            <a:gradFill flip="none" rotWithShape="1">
              <a:gsLst>
                <a:gs pos="0">
                  <a:srgbClr val="AA72D4"/>
                </a:gs>
                <a:gs pos="100000">
                  <a:srgbClr val="7462FA"/>
                </a:gs>
              </a:gsLst>
              <a:lin ang="5400000" scaled="1"/>
              <a:tileRect/>
            </a:gradFill>
            <a:ln/>
            <a:effectLst>
              <a:outerShdw blurRad="53340" dist="26670" dir="13500000" algn="bl" rotWithShape="0">
                <a:srgbClr val="FFFFFF">
                  <a:alpha val="70000"/>
                </a:srgbClr>
              </a:outerShdw>
            </a:effectLst>
          </p:spPr>
        </p:sp>
        <p:pic>
          <p:nvPicPr>
            <p:cNvPr id="5" name="Image 0" descr="preencoded.png"/>
            <p:cNvPicPr>
              <a:picLocks noChangeAspect="1"/>
            </p:cNvPicPr>
            <p:nvPr/>
          </p:nvPicPr>
          <p:blipFill>
            <a:blip r:embed="rId3">
              <a:lum bright="70000" contrast="-70000"/>
            </a:blip>
            <a:stretch>
              <a:fillRect/>
            </a:stretch>
          </p:blipFill>
          <p:spPr>
            <a:xfrm>
              <a:off x="1490979" y="3335237"/>
              <a:ext cx="720170" cy="900000"/>
            </a:xfrm>
            <a:prstGeom prst="rect">
              <a:avLst/>
            </a:prstGeom>
            <a:noFill/>
          </p:spPr>
        </p:pic>
      </p:grpSp>
      <p:sp>
        <p:nvSpPr>
          <p:cNvPr id="14" name="Shape 10"/>
          <p:cNvSpPr/>
          <p:nvPr/>
        </p:nvSpPr>
        <p:spPr>
          <a:xfrm>
            <a:off x="654137" y="4922285"/>
            <a:ext cx="4091484" cy="2131803"/>
          </a:xfrm>
          <a:prstGeom prst="roundRect">
            <a:avLst>
              <a:gd name="adj" fmla="val 15403"/>
            </a:avLst>
          </a:prstGeom>
          <a:gradFill flip="none" rotWithShape="1">
            <a:gsLst>
              <a:gs pos="0">
                <a:srgbClr val="AA72D4"/>
              </a:gs>
              <a:gs pos="100000">
                <a:srgbClr val="7462FA"/>
              </a:gs>
            </a:gsLst>
            <a:lin ang="5400000" scaled="1"/>
            <a:tileRect/>
          </a:gradFill>
          <a:ln/>
          <a:effectLst>
            <a:outerShdw blurRad="53340" dist="26670" dir="13500000" algn="bl" rotWithShape="0">
              <a:srgbClr val="FFFFFF">
                <a:alpha val="70000"/>
              </a:srgbClr>
            </a:outerShdw>
          </a:effectLst>
        </p:spPr>
      </p:sp>
      <p:pic>
        <p:nvPicPr>
          <p:cNvPr id="15" name="Image 2" descr="preencoded.png"/>
          <p:cNvPicPr>
            <a:picLocks noChangeAspect="1"/>
          </p:cNvPicPr>
          <p:nvPr/>
        </p:nvPicPr>
        <p:blipFill>
          <a:blip r:embed="rId4">
            <a:lum bright="70000" contrast="-70000"/>
          </a:blip>
          <a:stretch>
            <a:fillRect/>
          </a:stretch>
        </p:blipFill>
        <p:spPr>
          <a:xfrm>
            <a:off x="2137636" y="5230612"/>
            <a:ext cx="1126426" cy="1515147"/>
          </a:xfrm>
          <a:prstGeom prst="rect">
            <a:avLst/>
          </a:prstGeom>
        </p:spPr>
      </p:pic>
      <p:sp>
        <p:nvSpPr>
          <p:cNvPr id="18" name="TextBox 17">
            <a:extLst>
              <a:ext uri="{FF2B5EF4-FFF2-40B4-BE49-F238E27FC236}">
                <a16:creationId xmlns:a16="http://schemas.microsoft.com/office/drawing/2014/main" id="{27818B86-BA2F-08CB-8C5E-0E78BCAB1AFD}"/>
              </a:ext>
            </a:extLst>
          </p:cNvPr>
          <p:cNvSpPr txBox="1"/>
          <p:nvPr/>
        </p:nvSpPr>
        <p:spPr>
          <a:xfrm>
            <a:off x="3160395" y="3749358"/>
            <a:ext cx="9845965" cy="784830"/>
          </a:xfrm>
          <a:prstGeom prst="rect">
            <a:avLst/>
          </a:prstGeom>
          <a:noFill/>
        </p:spPr>
        <p:txBody>
          <a:bodyPr wrap="none" rtlCol="0">
            <a:spAutoFit/>
          </a:bodyPr>
          <a:lstStyle/>
          <a:p>
            <a:pPr marL="0" indent="0" algn="l">
              <a:lnSpc>
                <a:spcPts val="2700"/>
              </a:lnSpc>
              <a:buNone/>
            </a:pPr>
            <a:r>
              <a:rPr lang="vi-VN" sz="2300">
                <a:solidFill>
                  <a:srgbClr val="272525"/>
                </a:solidFill>
                <a:latin typeface="Montserrat" pitchFamily="34" charset="0"/>
                <a:ea typeface="Montserrat" pitchFamily="34" charset="-122"/>
                <a:cs typeface="Montserrat" pitchFamily="34" charset="-120"/>
              </a:rPr>
              <a:t>- Phân nhóm các đối tượng giống nhau thành từng cụm (cluster)</a:t>
            </a:r>
          </a:p>
          <a:p>
            <a:pPr marL="0" indent="0" algn="l">
              <a:lnSpc>
                <a:spcPts val="2700"/>
              </a:lnSpc>
              <a:buNone/>
            </a:pPr>
            <a:r>
              <a:rPr lang="vi-VN" sz="2300">
                <a:solidFill>
                  <a:srgbClr val="272525"/>
                </a:solidFill>
                <a:latin typeface="Montserrat" pitchFamily="34" charset="0"/>
                <a:ea typeface="Montserrat" pitchFamily="34" charset="-122"/>
                <a:cs typeface="Montserrat" pitchFamily="34" charset="-120"/>
              </a:rPr>
              <a:t>- Dữ liệu KHÔNG có nhãn trước (unsupervised learning)</a:t>
            </a:r>
            <a:endParaRPr lang="en-US" sz="2300"/>
          </a:p>
        </p:txBody>
      </p:sp>
      <p:sp>
        <p:nvSpPr>
          <p:cNvPr id="21" name="TextBox 20">
            <a:extLst>
              <a:ext uri="{FF2B5EF4-FFF2-40B4-BE49-F238E27FC236}">
                <a16:creationId xmlns:a16="http://schemas.microsoft.com/office/drawing/2014/main" id="{39737107-495B-BA7C-A19D-F281B9A496A4}"/>
              </a:ext>
            </a:extLst>
          </p:cNvPr>
          <p:cNvSpPr txBox="1"/>
          <p:nvPr/>
        </p:nvSpPr>
        <p:spPr>
          <a:xfrm>
            <a:off x="3160395" y="3158907"/>
            <a:ext cx="2016899" cy="630942"/>
          </a:xfrm>
          <a:prstGeom prst="rect">
            <a:avLst/>
          </a:prstGeom>
          <a:noFill/>
        </p:spPr>
        <p:txBody>
          <a:bodyPr wrap="none" rtlCol="0">
            <a:spAutoFit/>
          </a:bodyPr>
          <a:lstStyle/>
          <a:p>
            <a:r>
              <a:rPr lang="en-US" sz="3500" b="1">
                <a:solidFill>
                  <a:srgbClr val="272525"/>
                </a:solidFill>
                <a:latin typeface="Barlow Bold" pitchFamily="34" charset="0"/>
                <a:ea typeface="Barlow Bold" pitchFamily="34" charset="-122"/>
                <a:cs typeface="Barlow Bold" pitchFamily="34" charset="-120"/>
              </a:rPr>
              <a:t>Mục tiêu:</a:t>
            </a:r>
            <a:endParaRPr lang="en-US" sz="3500"/>
          </a:p>
        </p:txBody>
      </p:sp>
      <p:sp>
        <p:nvSpPr>
          <p:cNvPr id="22" name="TextBox 21">
            <a:extLst>
              <a:ext uri="{FF2B5EF4-FFF2-40B4-BE49-F238E27FC236}">
                <a16:creationId xmlns:a16="http://schemas.microsoft.com/office/drawing/2014/main" id="{68378C73-8B4E-B2A4-49E4-C616AFBD78E5}"/>
              </a:ext>
            </a:extLst>
          </p:cNvPr>
          <p:cNvSpPr txBox="1"/>
          <p:nvPr/>
        </p:nvSpPr>
        <p:spPr>
          <a:xfrm>
            <a:off x="5013787" y="4922285"/>
            <a:ext cx="2209259" cy="630942"/>
          </a:xfrm>
          <a:prstGeom prst="rect">
            <a:avLst/>
          </a:prstGeom>
          <a:noFill/>
        </p:spPr>
        <p:txBody>
          <a:bodyPr wrap="none" rtlCol="0">
            <a:spAutoFit/>
          </a:bodyPr>
          <a:lstStyle/>
          <a:p>
            <a:r>
              <a:rPr lang="en-US" sz="3500" b="1">
                <a:solidFill>
                  <a:srgbClr val="272525"/>
                </a:solidFill>
                <a:latin typeface="Barlow Bold" pitchFamily="34" charset="0"/>
              </a:rPr>
              <a:t>Ứng dụng:</a:t>
            </a:r>
            <a:endParaRPr lang="en-US" sz="3500"/>
          </a:p>
        </p:txBody>
      </p:sp>
      <p:sp>
        <p:nvSpPr>
          <p:cNvPr id="23" name="TextBox 22">
            <a:extLst>
              <a:ext uri="{FF2B5EF4-FFF2-40B4-BE49-F238E27FC236}">
                <a16:creationId xmlns:a16="http://schemas.microsoft.com/office/drawing/2014/main" id="{79C56DFF-50C8-8BC1-E4AD-DC1EEBD893FF}"/>
              </a:ext>
            </a:extLst>
          </p:cNvPr>
          <p:cNvSpPr txBox="1"/>
          <p:nvPr/>
        </p:nvSpPr>
        <p:spPr>
          <a:xfrm>
            <a:off x="5013787" y="5576760"/>
            <a:ext cx="7592143" cy="1477328"/>
          </a:xfrm>
          <a:prstGeom prst="rect">
            <a:avLst/>
          </a:prstGeom>
          <a:noFill/>
        </p:spPr>
        <p:txBody>
          <a:bodyPr wrap="none" rtlCol="0">
            <a:spAutoFit/>
          </a:bodyPr>
          <a:lstStyle/>
          <a:p>
            <a:pPr marL="0" indent="0" algn="l">
              <a:lnSpc>
                <a:spcPts val="2700"/>
              </a:lnSpc>
              <a:buNone/>
            </a:pPr>
            <a:r>
              <a:rPr lang="vi-VN" sz="2300">
                <a:solidFill>
                  <a:srgbClr val="272525"/>
                </a:solidFill>
                <a:latin typeface="Montserrat" pitchFamily="34" charset="0"/>
                <a:ea typeface="Montserrat" pitchFamily="34" charset="-122"/>
                <a:cs typeface="Montserrat" pitchFamily="34" charset="-120"/>
              </a:rPr>
              <a:t>- Phân khúc khách hàng theo hành vi mua sắm</a:t>
            </a:r>
          </a:p>
          <a:p>
            <a:pPr marL="0" indent="0" algn="l">
              <a:lnSpc>
                <a:spcPts val="2700"/>
              </a:lnSpc>
              <a:buNone/>
            </a:pPr>
            <a:r>
              <a:rPr lang="vi-VN" sz="2300">
                <a:solidFill>
                  <a:srgbClr val="272525"/>
                </a:solidFill>
                <a:latin typeface="Montserrat" pitchFamily="34" charset="0"/>
                <a:ea typeface="Montserrat" pitchFamily="34" charset="-122"/>
                <a:cs typeface="Montserrat" pitchFamily="34" charset="-120"/>
              </a:rPr>
              <a:t>- Nhận diện nhóm nhà đầu tư có cùng chiến lược</a:t>
            </a:r>
          </a:p>
          <a:p>
            <a:pPr marL="0" indent="0" algn="l">
              <a:lnSpc>
                <a:spcPts val="2700"/>
              </a:lnSpc>
              <a:buNone/>
            </a:pPr>
            <a:r>
              <a:rPr lang="vi-VN" sz="2300">
                <a:solidFill>
                  <a:srgbClr val="272525"/>
                </a:solidFill>
                <a:latin typeface="Montserrat" pitchFamily="34" charset="0"/>
                <a:ea typeface="Montserrat" pitchFamily="34" charset="-122"/>
                <a:cs typeface="Montserrat" pitchFamily="34" charset="-120"/>
              </a:rPr>
              <a:t>- Phân tích thị trường để tìm tiềm năng phát triển</a:t>
            </a:r>
          </a:p>
          <a:p>
            <a:pPr marL="0" indent="0" algn="l">
              <a:lnSpc>
                <a:spcPts val="2700"/>
              </a:lnSpc>
              <a:buNone/>
            </a:pPr>
            <a:r>
              <a:rPr lang="vi-VN" sz="2300">
                <a:solidFill>
                  <a:srgbClr val="272525"/>
                </a:solidFill>
                <a:latin typeface="Montserrat" pitchFamily="34" charset="0"/>
                <a:ea typeface="Montserrat" pitchFamily="34" charset="-122"/>
                <a:cs typeface="Montserrat" pitchFamily="34" charset="-120"/>
              </a:rPr>
              <a:t>- Phát hiện bất thường trong giao dịch tài chính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7"/>
          <p:cNvSpPr/>
          <p:nvPr/>
        </p:nvSpPr>
        <p:spPr>
          <a:xfrm>
            <a:off x="2149501" y="447019"/>
            <a:ext cx="4659987"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Mô hình và dataset</a:t>
            </a:r>
            <a:endParaRPr sz="4450">
              <a:solidFill>
                <a:schemeClr val="dk1"/>
              </a:solidFill>
              <a:latin typeface="Calibri"/>
              <a:ea typeface="Calibri"/>
              <a:cs typeface="Calibri"/>
              <a:sym typeface="Calibri"/>
            </a:endParaRPr>
          </a:p>
        </p:txBody>
      </p:sp>
      <p:sp>
        <p:nvSpPr>
          <p:cNvPr id="293" name="Google Shape;293;p37"/>
          <p:cNvSpPr/>
          <p:nvPr/>
        </p:nvSpPr>
        <p:spPr>
          <a:xfrm>
            <a:off x="1529536" y="1754757"/>
            <a:ext cx="5921270" cy="2067793"/>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832931" y="1971332"/>
            <a:ext cx="3993493" cy="356235"/>
          </a:xfrm>
          <a:prstGeom prst="rect">
            <a:avLst/>
          </a:prstGeom>
          <a:noFill/>
          <a:ln>
            <a:noFill/>
          </a:ln>
        </p:spPr>
        <p:txBody>
          <a:bodyPr spcFirstLastPara="1" wrap="square" lIns="0" tIns="0" rIns="0" bIns="0" anchor="t" anchorCtr="0">
            <a:noAutofit/>
          </a:bodyPr>
          <a:lstStyle/>
          <a:p>
            <a:pPr marL="0" marR="0" lvl="0" indent="0" algn="l" rtl="0">
              <a:lnSpc>
                <a:spcPct val="87500"/>
              </a:lnSpc>
              <a:spcBef>
                <a:spcPts val="0"/>
              </a:spcBef>
              <a:spcAft>
                <a:spcPts val="0"/>
              </a:spcAft>
              <a:buClr>
                <a:srgbClr val="272525"/>
              </a:buClr>
              <a:buSzPts val="3200"/>
              <a:buFont typeface="Barlow"/>
              <a:buNone/>
            </a:pPr>
            <a:r>
              <a:rPr lang="en-US" sz="3200" b="1">
                <a:solidFill>
                  <a:srgbClr val="272525"/>
                </a:solidFill>
                <a:latin typeface="Barlow"/>
                <a:ea typeface="Barlow"/>
                <a:cs typeface="Barlow"/>
                <a:sym typeface="Barlow"/>
              </a:rPr>
              <a:t>Các mô hình sử dụng</a:t>
            </a:r>
            <a:endParaRPr sz="3200">
              <a:solidFill>
                <a:schemeClr val="dk1"/>
              </a:solidFill>
              <a:latin typeface="Calibri"/>
              <a:ea typeface="Calibri"/>
              <a:cs typeface="Calibri"/>
              <a:sym typeface="Calibri"/>
            </a:endParaRPr>
          </a:p>
        </p:txBody>
      </p:sp>
      <p:sp>
        <p:nvSpPr>
          <p:cNvPr id="295" name="Google Shape;295;p37"/>
          <p:cNvSpPr txBox="1"/>
          <p:nvPr/>
        </p:nvSpPr>
        <p:spPr>
          <a:xfrm>
            <a:off x="1681235" y="2539505"/>
            <a:ext cx="5769571" cy="505932"/>
          </a:xfrm>
          <a:prstGeom prst="rect">
            <a:avLst/>
          </a:prstGeom>
          <a:noFill/>
          <a:ln>
            <a:noFill/>
          </a:ln>
        </p:spPr>
        <p:txBody>
          <a:bodyPr spcFirstLastPara="1" wrap="square" lIns="91425" tIns="45700" rIns="91425" bIns="45700" anchor="t" anchorCtr="0">
            <a:spAutoFit/>
          </a:bodyPr>
          <a:lstStyle/>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K-Means, DBSCAN</a:t>
            </a:r>
            <a:endParaRPr sz="2800">
              <a:solidFill>
                <a:schemeClr val="dk1"/>
              </a:solidFill>
              <a:latin typeface="Calibri"/>
              <a:ea typeface="Calibri"/>
              <a:cs typeface="Calibri"/>
              <a:sym typeface="Calibri"/>
            </a:endParaRPr>
          </a:p>
        </p:txBody>
      </p:sp>
      <p:sp>
        <p:nvSpPr>
          <p:cNvPr id="296" name="Google Shape;296;p37"/>
          <p:cNvSpPr/>
          <p:nvPr/>
        </p:nvSpPr>
        <p:spPr>
          <a:xfrm>
            <a:off x="758303" y="4385045"/>
            <a:ext cx="7816985" cy="3075121"/>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txBox="1"/>
          <p:nvPr/>
        </p:nvSpPr>
        <p:spPr>
          <a:xfrm>
            <a:off x="1061703" y="4357481"/>
            <a:ext cx="217559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272525"/>
                </a:solidFill>
                <a:latin typeface="Barlow"/>
                <a:ea typeface="Barlow"/>
                <a:cs typeface="Barlow"/>
                <a:sym typeface="Barlow"/>
              </a:rPr>
              <a:t>Dataset</a:t>
            </a:r>
            <a:endParaRPr lang="en-US" sz="3200">
              <a:solidFill>
                <a:schemeClr val="dk1"/>
              </a:solidFill>
              <a:latin typeface="Calibri"/>
              <a:ea typeface="Calibri"/>
              <a:cs typeface="Calibri"/>
              <a:sym typeface="Calibri"/>
            </a:endParaRPr>
          </a:p>
        </p:txBody>
      </p:sp>
      <p:pic>
        <p:nvPicPr>
          <p:cNvPr id="298" name="Google Shape;298;p37"/>
          <p:cNvPicPr preferRelativeResize="0"/>
          <p:nvPr/>
        </p:nvPicPr>
        <p:blipFill rotWithShape="1">
          <a:blip r:embed="rId3">
            <a:alphaModFix/>
          </a:blip>
          <a:srcRect/>
          <a:stretch/>
        </p:blipFill>
        <p:spPr>
          <a:xfrm>
            <a:off x="9713924" y="0"/>
            <a:ext cx="4916476" cy="8229600"/>
          </a:xfrm>
          <a:prstGeom prst="rect">
            <a:avLst/>
          </a:prstGeom>
          <a:noFill/>
          <a:ln>
            <a:noFill/>
          </a:ln>
        </p:spPr>
      </p:pic>
      <p:sp>
        <p:nvSpPr>
          <p:cNvPr id="299" name="Google Shape;299;p37"/>
          <p:cNvSpPr txBox="1"/>
          <p:nvPr/>
        </p:nvSpPr>
        <p:spPr>
          <a:xfrm>
            <a:off x="758303" y="4830577"/>
            <a:ext cx="8063058" cy="2492180"/>
          </a:xfrm>
          <a:prstGeom prst="rect">
            <a:avLst/>
          </a:prstGeom>
          <a:noFill/>
          <a:ln>
            <a:noFill/>
          </a:ln>
        </p:spPr>
        <p:txBody>
          <a:bodyPr spcFirstLastPara="1" wrap="square" lIns="91425" tIns="45700" rIns="91425" bIns="45700" anchor="t" anchorCtr="0">
            <a:spAutoFit/>
          </a:bodyPr>
          <a:lstStyle/>
          <a:p>
            <a:pPr>
              <a:lnSpc>
                <a:spcPct val="112500"/>
              </a:lnSpc>
            </a:pPr>
            <a:r>
              <a:rPr lang="en-US" sz="2300">
                <a:solidFill>
                  <a:schemeClr val="tx1"/>
                </a:solidFill>
                <a:latin typeface="+mj-lt"/>
                <a:ea typeface="Montserrat"/>
                <a:cs typeface="Montserrat"/>
                <a:sym typeface="Montserrat"/>
              </a:rPr>
              <a:t>- Tên: </a:t>
            </a:r>
            <a:r>
              <a:rPr lang="en-US" sz="2300" b="1" i="0">
                <a:solidFill>
                  <a:schemeClr val="tx1"/>
                </a:solidFill>
                <a:effectLst/>
                <a:latin typeface="+mj-lt"/>
              </a:rPr>
              <a:t>Bank Customer Segmentation (1M+ Transactions)</a:t>
            </a:r>
            <a:endParaRPr lang="en-US" sz="2300" b="1">
              <a:solidFill>
                <a:schemeClr val="tx1"/>
              </a:solidFill>
              <a:latin typeface="+mj-lt"/>
            </a:endParaRPr>
          </a:p>
          <a:p>
            <a:pPr marL="0" marR="0" lvl="0" indent="0" algn="l" rtl="0">
              <a:lnSpc>
                <a:spcPct val="112500"/>
              </a:lnSpc>
              <a:spcBef>
                <a:spcPts val="0"/>
              </a:spcBef>
              <a:spcAft>
                <a:spcPts val="0"/>
              </a:spcAft>
              <a:buNone/>
            </a:pPr>
            <a:r>
              <a:rPr lang="en-US" sz="2300">
                <a:solidFill>
                  <a:schemeClr val="tx1"/>
                </a:solidFill>
                <a:latin typeface="+mj-lt"/>
                <a:ea typeface="Montserrat"/>
                <a:cs typeface="Montserrat"/>
                <a:sym typeface="Montserrat"/>
              </a:rPr>
              <a:t>- Số dòng: 1048567</a:t>
            </a:r>
            <a:endParaRPr sz="2300">
              <a:solidFill>
                <a:schemeClr val="tx1"/>
              </a:solidFill>
              <a:latin typeface="+mj-lt"/>
            </a:endParaRPr>
          </a:p>
          <a:p>
            <a:pPr marL="0" marR="0" lvl="0" indent="0" algn="l" rtl="0">
              <a:lnSpc>
                <a:spcPct val="112500"/>
              </a:lnSpc>
              <a:spcBef>
                <a:spcPts val="0"/>
              </a:spcBef>
              <a:spcAft>
                <a:spcPts val="0"/>
              </a:spcAft>
              <a:buNone/>
            </a:pPr>
            <a:r>
              <a:rPr lang="en-US" sz="2300">
                <a:solidFill>
                  <a:schemeClr val="tx1"/>
                </a:solidFill>
                <a:latin typeface="+mj-lt"/>
                <a:ea typeface="Montserrat"/>
                <a:cs typeface="Montserrat"/>
                <a:sym typeface="Montserrat"/>
              </a:rPr>
              <a:t>- Số đặc trưng: 9 (</a:t>
            </a:r>
            <a:r>
              <a:rPr lang="en-US" sz="2300" i="0">
                <a:solidFill>
                  <a:schemeClr val="tx1"/>
                </a:solidFill>
                <a:effectLst/>
                <a:latin typeface="+mj-lt"/>
              </a:rPr>
              <a:t>TransactionID</a:t>
            </a:r>
            <a:r>
              <a:rPr lang="en-US" sz="2300">
                <a:solidFill>
                  <a:schemeClr val="tx1"/>
                </a:solidFill>
                <a:latin typeface="+mj-lt"/>
                <a:ea typeface="Montserrat"/>
                <a:cs typeface="Montserrat"/>
                <a:sym typeface="Montserrat"/>
              </a:rPr>
              <a:t>, </a:t>
            </a:r>
            <a:r>
              <a:rPr lang="en-US" sz="2300" i="0">
                <a:solidFill>
                  <a:schemeClr val="tx1"/>
                </a:solidFill>
                <a:effectLst/>
                <a:latin typeface="+mj-lt"/>
              </a:rPr>
              <a:t>CustomerID</a:t>
            </a:r>
            <a:r>
              <a:rPr lang="en-US" sz="2300">
                <a:solidFill>
                  <a:schemeClr val="tx1"/>
                </a:solidFill>
                <a:latin typeface="+mj-lt"/>
                <a:ea typeface="Montserrat"/>
                <a:cs typeface="Montserrat"/>
                <a:sym typeface="Montserrat"/>
              </a:rPr>
              <a:t>, </a:t>
            </a:r>
            <a:r>
              <a:rPr lang="en-US" sz="2300" i="0">
                <a:solidFill>
                  <a:schemeClr val="tx1"/>
                </a:solidFill>
                <a:effectLst/>
                <a:latin typeface="+mj-lt"/>
              </a:rPr>
              <a:t>CustomerDOB</a:t>
            </a:r>
            <a:r>
              <a:rPr lang="en-US" sz="2300">
                <a:solidFill>
                  <a:schemeClr val="tx1"/>
                </a:solidFill>
                <a:latin typeface="+mj-lt"/>
                <a:ea typeface="Montserrat"/>
                <a:cs typeface="Montserrat"/>
                <a:sym typeface="Montserrat"/>
              </a:rPr>
              <a:t>, </a:t>
            </a:r>
            <a:r>
              <a:rPr lang="en-US" sz="2300" i="0">
                <a:solidFill>
                  <a:schemeClr val="tx1"/>
                </a:solidFill>
                <a:effectLst/>
                <a:latin typeface="+mj-lt"/>
              </a:rPr>
              <a:t>CustGender</a:t>
            </a:r>
            <a:r>
              <a:rPr lang="en-US" sz="2300">
                <a:solidFill>
                  <a:schemeClr val="tx1"/>
                </a:solidFill>
                <a:latin typeface="+mj-lt"/>
                <a:ea typeface="Montserrat"/>
                <a:cs typeface="Montserrat"/>
                <a:sym typeface="Montserrat"/>
              </a:rPr>
              <a:t>, </a:t>
            </a:r>
            <a:r>
              <a:rPr lang="en-US" sz="2300" i="0">
                <a:solidFill>
                  <a:schemeClr val="tx1"/>
                </a:solidFill>
                <a:effectLst/>
                <a:latin typeface="+mj-lt"/>
              </a:rPr>
              <a:t>CustLocation</a:t>
            </a:r>
            <a:r>
              <a:rPr lang="en-US" sz="2300">
                <a:solidFill>
                  <a:schemeClr val="tx1"/>
                </a:solidFill>
                <a:latin typeface="+mj-lt"/>
                <a:ea typeface="Montserrat"/>
                <a:cs typeface="Montserrat"/>
                <a:sym typeface="Montserrat"/>
              </a:rPr>
              <a:t>, </a:t>
            </a:r>
            <a:r>
              <a:rPr lang="en-US" sz="2300" i="0">
                <a:solidFill>
                  <a:schemeClr val="tx1"/>
                </a:solidFill>
                <a:effectLst/>
                <a:latin typeface="+mj-lt"/>
              </a:rPr>
              <a:t>CustAccountBalance </a:t>
            </a:r>
            <a:r>
              <a:rPr lang="en-US" sz="2300">
                <a:solidFill>
                  <a:schemeClr val="tx1"/>
                </a:solidFill>
                <a:latin typeface="+mj-lt"/>
                <a:ea typeface="Montserrat"/>
                <a:cs typeface="Montserrat"/>
                <a:sym typeface="Montserrat"/>
              </a:rPr>
              <a:t>, </a:t>
            </a:r>
            <a:r>
              <a:rPr lang="en-US" sz="2300" i="0">
                <a:solidFill>
                  <a:schemeClr val="tx1"/>
                </a:solidFill>
                <a:effectLst/>
                <a:latin typeface="+mj-lt"/>
              </a:rPr>
              <a:t>TransactionDate, TransactionTimeTransactionAmount (INR)</a:t>
            </a:r>
            <a:r>
              <a:rPr lang="en-US" sz="2300">
                <a:solidFill>
                  <a:schemeClr val="tx1"/>
                </a:solidFill>
                <a:latin typeface="+mj-lt"/>
                <a:ea typeface="Montserrat"/>
                <a:cs typeface="Montserrat"/>
                <a:sym typeface="Montserrat"/>
              </a:rPr>
              <a:t>)</a:t>
            </a:r>
            <a:endParaRPr sz="2300">
              <a:solidFill>
                <a:schemeClr val="tx1"/>
              </a:solidFill>
              <a:latin typeface="+mj-lt"/>
            </a:endParaRPr>
          </a:p>
        </p:txBody>
      </p:sp>
    </p:spTree>
    <p:extLst>
      <p:ext uri="{BB962C8B-B14F-4D97-AF65-F5344CB8AC3E}">
        <p14:creationId xmlns:p14="http://schemas.microsoft.com/office/powerpoint/2010/main" val="2558295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p:nvPr/>
        </p:nvSpPr>
        <p:spPr>
          <a:xfrm>
            <a:off x="2714421" y="281583"/>
            <a:ext cx="9201558"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b="1">
                <a:solidFill>
                  <a:srgbClr val="7068F4"/>
                </a:solidFill>
                <a:latin typeface="Barlow"/>
                <a:ea typeface="Barlow"/>
                <a:cs typeface="Barlow"/>
                <a:sym typeface="Barlow"/>
              </a:rPr>
              <a:t>Ứng dụng mô hình trong dataset</a:t>
            </a:r>
            <a:endParaRPr sz="50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A11291F-6D22-4E62-A54F-926A7C1F4DBD}"/>
              </a:ext>
            </a:extLst>
          </p:cNvPr>
          <p:cNvPicPr>
            <a:picLocks noChangeAspect="1"/>
          </p:cNvPicPr>
          <p:nvPr/>
        </p:nvPicPr>
        <p:blipFill>
          <a:blip r:embed="rId3"/>
          <a:stretch>
            <a:fillRect/>
          </a:stretch>
        </p:blipFill>
        <p:spPr>
          <a:xfrm>
            <a:off x="0" y="1778652"/>
            <a:ext cx="5165962" cy="5091932"/>
          </a:xfrm>
          <a:prstGeom prst="rect">
            <a:avLst/>
          </a:prstGeom>
        </p:spPr>
      </p:pic>
      <p:pic>
        <p:nvPicPr>
          <p:cNvPr id="7" name="Picture 6">
            <a:extLst>
              <a:ext uri="{FF2B5EF4-FFF2-40B4-BE49-F238E27FC236}">
                <a16:creationId xmlns:a16="http://schemas.microsoft.com/office/drawing/2014/main" id="{0FB53E4B-39DF-48A8-B699-AF21A19B2405}"/>
              </a:ext>
            </a:extLst>
          </p:cNvPr>
          <p:cNvPicPr>
            <a:picLocks noChangeAspect="1"/>
          </p:cNvPicPr>
          <p:nvPr/>
        </p:nvPicPr>
        <p:blipFill>
          <a:blip r:embed="rId4"/>
          <a:stretch>
            <a:fillRect/>
          </a:stretch>
        </p:blipFill>
        <p:spPr>
          <a:xfrm>
            <a:off x="5259896" y="2357492"/>
            <a:ext cx="9278508" cy="3028240"/>
          </a:xfrm>
          <a:prstGeom prst="rect">
            <a:avLst/>
          </a:prstGeom>
        </p:spPr>
      </p:pic>
    </p:spTree>
    <p:extLst>
      <p:ext uri="{BB962C8B-B14F-4D97-AF65-F5344CB8AC3E}">
        <p14:creationId xmlns:p14="http://schemas.microsoft.com/office/powerpoint/2010/main" val="415353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97025"/>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Barlow"/>
                <a:cs typeface="Barlow"/>
                <a:sym typeface="Barlow"/>
              </a:rPr>
              <a:t>EDA</a:t>
            </a:r>
            <a:endParaRPr sz="50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5BC7345-7E4E-4737-A522-5D631C72801C}"/>
              </a:ext>
            </a:extLst>
          </p:cNvPr>
          <p:cNvPicPr>
            <a:picLocks noChangeAspect="1"/>
          </p:cNvPicPr>
          <p:nvPr/>
        </p:nvPicPr>
        <p:blipFill>
          <a:blip r:embed="rId3"/>
          <a:stretch>
            <a:fillRect/>
          </a:stretch>
        </p:blipFill>
        <p:spPr>
          <a:xfrm>
            <a:off x="398512" y="816337"/>
            <a:ext cx="5848921" cy="3436211"/>
          </a:xfrm>
          <a:prstGeom prst="rect">
            <a:avLst/>
          </a:prstGeom>
        </p:spPr>
      </p:pic>
      <p:pic>
        <p:nvPicPr>
          <p:cNvPr id="5" name="Picture 4">
            <a:extLst>
              <a:ext uri="{FF2B5EF4-FFF2-40B4-BE49-F238E27FC236}">
                <a16:creationId xmlns:a16="http://schemas.microsoft.com/office/drawing/2014/main" id="{243A1F79-7F6F-4BFA-AD06-19710E56399A}"/>
              </a:ext>
            </a:extLst>
          </p:cNvPr>
          <p:cNvPicPr>
            <a:picLocks noChangeAspect="1"/>
          </p:cNvPicPr>
          <p:nvPr/>
        </p:nvPicPr>
        <p:blipFill>
          <a:blip r:embed="rId4"/>
          <a:stretch>
            <a:fillRect/>
          </a:stretch>
        </p:blipFill>
        <p:spPr>
          <a:xfrm>
            <a:off x="8634638" y="816337"/>
            <a:ext cx="3549266" cy="3436211"/>
          </a:xfrm>
          <a:prstGeom prst="rect">
            <a:avLst/>
          </a:prstGeom>
        </p:spPr>
      </p:pic>
      <p:pic>
        <p:nvPicPr>
          <p:cNvPr id="7" name="Picture 6">
            <a:extLst>
              <a:ext uri="{FF2B5EF4-FFF2-40B4-BE49-F238E27FC236}">
                <a16:creationId xmlns:a16="http://schemas.microsoft.com/office/drawing/2014/main" id="{7485214B-FD5C-43DF-AC1A-A6FCDFA42159}"/>
              </a:ext>
            </a:extLst>
          </p:cNvPr>
          <p:cNvPicPr>
            <a:picLocks noChangeAspect="1"/>
          </p:cNvPicPr>
          <p:nvPr/>
        </p:nvPicPr>
        <p:blipFill>
          <a:blip r:embed="rId5"/>
          <a:stretch>
            <a:fillRect/>
          </a:stretch>
        </p:blipFill>
        <p:spPr>
          <a:xfrm>
            <a:off x="788579" y="4524944"/>
            <a:ext cx="3667125" cy="3436210"/>
          </a:xfrm>
          <a:prstGeom prst="rect">
            <a:avLst/>
          </a:prstGeom>
        </p:spPr>
      </p:pic>
      <p:pic>
        <p:nvPicPr>
          <p:cNvPr id="9" name="Picture 8">
            <a:extLst>
              <a:ext uri="{FF2B5EF4-FFF2-40B4-BE49-F238E27FC236}">
                <a16:creationId xmlns:a16="http://schemas.microsoft.com/office/drawing/2014/main" id="{0BA957FF-D489-485C-82B4-2F479AEC129E}"/>
              </a:ext>
            </a:extLst>
          </p:cNvPr>
          <p:cNvPicPr>
            <a:picLocks noChangeAspect="1"/>
          </p:cNvPicPr>
          <p:nvPr/>
        </p:nvPicPr>
        <p:blipFill>
          <a:blip r:embed="rId6"/>
          <a:stretch>
            <a:fillRect/>
          </a:stretch>
        </p:blipFill>
        <p:spPr>
          <a:xfrm>
            <a:off x="5192567" y="4486275"/>
            <a:ext cx="3590925" cy="3474879"/>
          </a:xfrm>
          <a:prstGeom prst="rect">
            <a:avLst/>
          </a:prstGeom>
        </p:spPr>
      </p:pic>
      <p:pic>
        <p:nvPicPr>
          <p:cNvPr id="11" name="Picture 10">
            <a:extLst>
              <a:ext uri="{FF2B5EF4-FFF2-40B4-BE49-F238E27FC236}">
                <a16:creationId xmlns:a16="http://schemas.microsoft.com/office/drawing/2014/main" id="{38CD7A9D-AF4F-4C3C-A506-687D35581F52}"/>
              </a:ext>
            </a:extLst>
          </p:cNvPr>
          <p:cNvPicPr>
            <a:picLocks noChangeAspect="1"/>
          </p:cNvPicPr>
          <p:nvPr/>
        </p:nvPicPr>
        <p:blipFill>
          <a:blip r:embed="rId7"/>
          <a:stretch>
            <a:fillRect/>
          </a:stretch>
        </p:blipFill>
        <p:spPr>
          <a:xfrm>
            <a:off x="9520355" y="4486275"/>
            <a:ext cx="3590925" cy="3474879"/>
          </a:xfrm>
          <a:prstGeom prst="rect">
            <a:avLst/>
          </a:prstGeom>
        </p:spPr>
      </p:pic>
    </p:spTree>
    <p:extLst>
      <p:ext uri="{BB962C8B-B14F-4D97-AF65-F5344CB8AC3E}">
        <p14:creationId xmlns:p14="http://schemas.microsoft.com/office/powerpoint/2010/main" val="2530295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97025"/>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Barlow"/>
                <a:cs typeface="Barlow"/>
                <a:sym typeface="Barlow"/>
              </a:rPr>
              <a:t>Tiền xử lý dữ liệu</a:t>
            </a:r>
            <a:endParaRPr sz="500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58D71E3D-868F-4229-9153-EE90751DF7F1}"/>
              </a:ext>
            </a:extLst>
          </p:cNvPr>
          <p:cNvPicPr>
            <a:picLocks noChangeAspect="1"/>
          </p:cNvPicPr>
          <p:nvPr/>
        </p:nvPicPr>
        <p:blipFill>
          <a:blip r:embed="rId3"/>
          <a:stretch>
            <a:fillRect/>
          </a:stretch>
        </p:blipFill>
        <p:spPr>
          <a:xfrm>
            <a:off x="221417" y="691591"/>
            <a:ext cx="4016144" cy="713770"/>
          </a:xfrm>
          <a:prstGeom prst="rect">
            <a:avLst/>
          </a:prstGeom>
        </p:spPr>
      </p:pic>
      <p:pic>
        <p:nvPicPr>
          <p:cNvPr id="7" name="Picture 6">
            <a:extLst>
              <a:ext uri="{FF2B5EF4-FFF2-40B4-BE49-F238E27FC236}">
                <a16:creationId xmlns:a16="http://schemas.microsoft.com/office/drawing/2014/main" id="{E9422DE3-AB85-4931-B2F8-70AAA9F3F328}"/>
              </a:ext>
            </a:extLst>
          </p:cNvPr>
          <p:cNvPicPr>
            <a:picLocks noChangeAspect="1"/>
          </p:cNvPicPr>
          <p:nvPr/>
        </p:nvPicPr>
        <p:blipFill>
          <a:blip r:embed="rId4"/>
          <a:stretch>
            <a:fillRect/>
          </a:stretch>
        </p:blipFill>
        <p:spPr>
          <a:xfrm>
            <a:off x="221417" y="1553365"/>
            <a:ext cx="9269119" cy="1028844"/>
          </a:xfrm>
          <a:prstGeom prst="rect">
            <a:avLst/>
          </a:prstGeom>
        </p:spPr>
      </p:pic>
      <p:pic>
        <p:nvPicPr>
          <p:cNvPr id="9" name="Picture 8">
            <a:extLst>
              <a:ext uri="{FF2B5EF4-FFF2-40B4-BE49-F238E27FC236}">
                <a16:creationId xmlns:a16="http://schemas.microsoft.com/office/drawing/2014/main" id="{1B2B4332-9E3B-4AA8-822D-14F66E1F1697}"/>
              </a:ext>
            </a:extLst>
          </p:cNvPr>
          <p:cNvPicPr>
            <a:picLocks noChangeAspect="1"/>
          </p:cNvPicPr>
          <p:nvPr/>
        </p:nvPicPr>
        <p:blipFill>
          <a:blip r:embed="rId5"/>
          <a:stretch>
            <a:fillRect/>
          </a:stretch>
        </p:blipFill>
        <p:spPr>
          <a:xfrm>
            <a:off x="221417" y="2871962"/>
            <a:ext cx="7906853" cy="1943371"/>
          </a:xfrm>
          <a:prstGeom prst="rect">
            <a:avLst/>
          </a:prstGeom>
        </p:spPr>
      </p:pic>
      <p:pic>
        <p:nvPicPr>
          <p:cNvPr id="11" name="Picture 10">
            <a:extLst>
              <a:ext uri="{FF2B5EF4-FFF2-40B4-BE49-F238E27FC236}">
                <a16:creationId xmlns:a16="http://schemas.microsoft.com/office/drawing/2014/main" id="{B92E6743-4415-401A-B750-74E9664273F3}"/>
              </a:ext>
            </a:extLst>
          </p:cNvPr>
          <p:cNvPicPr>
            <a:picLocks noChangeAspect="1"/>
          </p:cNvPicPr>
          <p:nvPr/>
        </p:nvPicPr>
        <p:blipFill>
          <a:blip r:embed="rId6"/>
          <a:stretch>
            <a:fillRect/>
          </a:stretch>
        </p:blipFill>
        <p:spPr>
          <a:xfrm>
            <a:off x="10062580" y="2492206"/>
            <a:ext cx="4346403" cy="3061799"/>
          </a:xfrm>
          <a:prstGeom prst="rect">
            <a:avLst/>
          </a:prstGeom>
        </p:spPr>
      </p:pic>
      <p:pic>
        <p:nvPicPr>
          <p:cNvPr id="13" name="Picture 12">
            <a:extLst>
              <a:ext uri="{FF2B5EF4-FFF2-40B4-BE49-F238E27FC236}">
                <a16:creationId xmlns:a16="http://schemas.microsoft.com/office/drawing/2014/main" id="{6710E80E-2D1E-49C6-BAF6-7C8A2D904EC3}"/>
              </a:ext>
            </a:extLst>
          </p:cNvPr>
          <p:cNvPicPr>
            <a:picLocks noChangeAspect="1"/>
          </p:cNvPicPr>
          <p:nvPr/>
        </p:nvPicPr>
        <p:blipFill>
          <a:blip r:embed="rId7"/>
          <a:stretch>
            <a:fillRect/>
          </a:stretch>
        </p:blipFill>
        <p:spPr>
          <a:xfrm>
            <a:off x="269048" y="7107181"/>
            <a:ext cx="7859222" cy="685896"/>
          </a:xfrm>
          <a:prstGeom prst="rect">
            <a:avLst/>
          </a:prstGeom>
        </p:spPr>
      </p:pic>
      <p:sp>
        <p:nvSpPr>
          <p:cNvPr id="14" name="Arrow: Right 13">
            <a:extLst>
              <a:ext uri="{FF2B5EF4-FFF2-40B4-BE49-F238E27FC236}">
                <a16:creationId xmlns:a16="http://schemas.microsoft.com/office/drawing/2014/main" id="{2A5FFCED-06E4-4834-9E3D-AAF17AE256D2}"/>
              </a:ext>
            </a:extLst>
          </p:cNvPr>
          <p:cNvSpPr/>
          <p:nvPr/>
        </p:nvSpPr>
        <p:spPr>
          <a:xfrm>
            <a:off x="8498048" y="3538853"/>
            <a:ext cx="1174458" cy="74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B81C12E-0832-42CF-A52E-3B5AFB475AE9}"/>
              </a:ext>
            </a:extLst>
          </p:cNvPr>
          <p:cNvPicPr>
            <a:picLocks noChangeAspect="1"/>
          </p:cNvPicPr>
          <p:nvPr/>
        </p:nvPicPr>
        <p:blipFill>
          <a:blip r:embed="rId8"/>
          <a:stretch>
            <a:fillRect/>
          </a:stretch>
        </p:blipFill>
        <p:spPr>
          <a:xfrm>
            <a:off x="221417" y="4960210"/>
            <a:ext cx="5458587" cy="1943371"/>
          </a:xfrm>
          <a:prstGeom prst="rect">
            <a:avLst/>
          </a:prstGeom>
        </p:spPr>
      </p:pic>
    </p:spTree>
    <p:extLst>
      <p:ext uri="{BB962C8B-B14F-4D97-AF65-F5344CB8AC3E}">
        <p14:creationId xmlns:p14="http://schemas.microsoft.com/office/powerpoint/2010/main" val="185444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46250"/>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mô hình RFM</a:t>
            </a:r>
            <a:endParaRPr lang="en-US" sz="5000">
              <a:solidFill>
                <a:schemeClr val="dk1"/>
              </a:solidFill>
              <a:latin typeface="Calibri"/>
              <a:ea typeface="Calibri"/>
              <a:cs typeface="Calibri"/>
              <a:sym typeface="Calibri"/>
            </a:endParaRPr>
          </a:p>
        </p:txBody>
      </p:sp>
      <p:pic>
        <p:nvPicPr>
          <p:cNvPr id="1026" name="Picture 2" descr="RFM Model có hiệu quả cho việc phân tích chân dung khách hàng?">
            <a:extLst>
              <a:ext uri="{FF2B5EF4-FFF2-40B4-BE49-F238E27FC236}">
                <a16:creationId xmlns:a16="http://schemas.microsoft.com/office/drawing/2014/main" id="{F11A1824-35DE-4AC7-B08D-AC00AD5C0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96" y="1242466"/>
            <a:ext cx="7176850" cy="5744667"/>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41;p32">
            <a:extLst>
              <a:ext uri="{FF2B5EF4-FFF2-40B4-BE49-F238E27FC236}">
                <a16:creationId xmlns:a16="http://schemas.microsoft.com/office/drawing/2014/main" id="{1C87EA90-C688-47FC-AADE-7D480648EF15}"/>
              </a:ext>
            </a:extLst>
          </p:cNvPr>
          <p:cNvSpPr txBox="1"/>
          <p:nvPr/>
        </p:nvSpPr>
        <p:spPr>
          <a:xfrm>
            <a:off x="8212821" y="2432307"/>
            <a:ext cx="5947405" cy="2400617"/>
          </a:xfrm>
          <a:prstGeom prst="rect">
            <a:avLst/>
          </a:prstGeom>
          <a:noFill/>
          <a:ln>
            <a:noFill/>
          </a:ln>
        </p:spPr>
        <p:txBody>
          <a:bodyPr spcFirstLastPara="1" wrap="square" lIns="91425" tIns="45700" rIns="91425" bIns="45700" anchor="t"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chemeClr val="tx1"/>
                </a:solidFill>
                <a:effectLst/>
                <a:latin typeface="+mn-lt"/>
              </a:rPr>
              <a:t>- </a:t>
            </a:r>
            <a:r>
              <a:rPr kumimoji="0" lang="vi-VN" altLang="en-US" sz="3000" b="0" i="0" u="none" strike="noStrike" cap="none" normalizeH="0" baseline="0">
                <a:ln>
                  <a:noFill/>
                </a:ln>
                <a:solidFill>
                  <a:schemeClr val="tx1"/>
                </a:solidFill>
                <a:effectLst/>
                <a:latin typeface="+mn-lt"/>
              </a:rPr>
              <a:t>R (Gần đây): Số ngày kể từ lần giao dịch cuối cùng </a:t>
            </a:r>
            <a:endParaRPr kumimoji="0" lang="en-US" altLang="en-US" sz="3000"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chemeClr val="tx1"/>
                </a:solidFill>
                <a:effectLst/>
                <a:latin typeface="+mn-lt"/>
              </a:rPr>
              <a:t>- </a:t>
            </a:r>
            <a:r>
              <a:rPr kumimoji="0" lang="vi-VN" altLang="en-US" sz="3000" b="0" i="0" u="none" strike="noStrike" cap="none" normalizeH="0" baseline="0">
                <a:ln>
                  <a:noFill/>
                </a:ln>
                <a:solidFill>
                  <a:schemeClr val="tx1"/>
                </a:solidFill>
                <a:effectLst/>
                <a:latin typeface="+mn-lt"/>
              </a:rPr>
              <a:t>F (Tần suất): Số lần giao dịch </a:t>
            </a:r>
            <a:endParaRPr kumimoji="0" lang="en-US" altLang="en-US" sz="3000"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000" b="0" i="0" u="none" strike="noStrike" cap="none" normalizeH="0" baseline="0">
                <a:ln>
                  <a:noFill/>
                </a:ln>
                <a:solidFill>
                  <a:schemeClr val="tx1"/>
                </a:solidFill>
                <a:effectLst/>
                <a:latin typeface="+mn-lt"/>
              </a:rPr>
              <a:t>- </a:t>
            </a:r>
            <a:r>
              <a:rPr kumimoji="0" lang="vi-VN" altLang="en-US" sz="3000" b="0" i="0" u="none" strike="noStrike" cap="none" normalizeH="0" baseline="0">
                <a:ln>
                  <a:noFill/>
                </a:ln>
                <a:solidFill>
                  <a:schemeClr val="tx1"/>
                </a:solidFill>
                <a:effectLst/>
                <a:latin typeface="+mn-lt"/>
              </a:rPr>
              <a:t>M (Tiền tệ): Tổng số tiền của các giao dịch </a:t>
            </a:r>
          </a:p>
        </p:txBody>
      </p:sp>
    </p:spTree>
    <p:extLst>
      <p:ext uri="{BB962C8B-B14F-4D97-AF65-F5344CB8AC3E}">
        <p14:creationId xmlns:p14="http://schemas.microsoft.com/office/powerpoint/2010/main" val="32520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46250"/>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mô hình RFM</a:t>
            </a:r>
            <a:endParaRPr lang="en-US" sz="5000">
              <a:solidFill>
                <a:schemeClr val="dk1"/>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860ED8CB-70E5-4ECD-86AE-76DF68A2F1BB}"/>
              </a:ext>
            </a:extLst>
          </p:cNvPr>
          <p:cNvPicPr>
            <a:picLocks noChangeAspect="1"/>
          </p:cNvPicPr>
          <p:nvPr/>
        </p:nvPicPr>
        <p:blipFill>
          <a:blip r:embed="rId3"/>
          <a:stretch>
            <a:fillRect/>
          </a:stretch>
        </p:blipFill>
        <p:spPr>
          <a:xfrm>
            <a:off x="438208" y="1049113"/>
            <a:ext cx="6247818" cy="1486107"/>
          </a:xfrm>
          <a:prstGeom prst="rect">
            <a:avLst/>
          </a:prstGeom>
        </p:spPr>
      </p:pic>
      <p:pic>
        <p:nvPicPr>
          <p:cNvPr id="17" name="Picture 16">
            <a:extLst>
              <a:ext uri="{FF2B5EF4-FFF2-40B4-BE49-F238E27FC236}">
                <a16:creationId xmlns:a16="http://schemas.microsoft.com/office/drawing/2014/main" id="{3C19F583-B7AD-4ACE-A4AC-1751D2F1DA11}"/>
              </a:ext>
            </a:extLst>
          </p:cNvPr>
          <p:cNvPicPr>
            <a:picLocks noChangeAspect="1"/>
          </p:cNvPicPr>
          <p:nvPr/>
        </p:nvPicPr>
        <p:blipFill>
          <a:blip r:embed="rId4"/>
          <a:stretch>
            <a:fillRect/>
          </a:stretch>
        </p:blipFill>
        <p:spPr>
          <a:xfrm>
            <a:off x="513709" y="2983951"/>
            <a:ext cx="6247818" cy="1486108"/>
          </a:xfrm>
          <a:prstGeom prst="rect">
            <a:avLst/>
          </a:prstGeom>
        </p:spPr>
      </p:pic>
      <p:pic>
        <p:nvPicPr>
          <p:cNvPr id="19" name="Picture 18">
            <a:extLst>
              <a:ext uri="{FF2B5EF4-FFF2-40B4-BE49-F238E27FC236}">
                <a16:creationId xmlns:a16="http://schemas.microsoft.com/office/drawing/2014/main" id="{1CB41AAA-355A-4442-8CB6-9EF552A67725}"/>
              </a:ext>
            </a:extLst>
          </p:cNvPr>
          <p:cNvPicPr>
            <a:picLocks noChangeAspect="1"/>
          </p:cNvPicPr>
          <p:nvPr/>
        </p:nvPicPr>
        <p:blipFill>
          <a:blip r:embed="rId5"/>
          <a:stretch>
            <a:fillRect/>
          </a:stretch>
        </p:blipFill>
        <p:spPr>
          <a:xfrm>
            <a:off x="7426238" y="1565743"/>
            <a:ext cx="6493162" cy="1938953"/>
          </a:xfrm>
          <a:prstGeom prst="rect">
            <a:avLst/>
          </a:prstGeom>
        </p:spPr>
      </p:pic>
      <p:pic>
        <p:nvPicPr>
          <p:cNvPr id="21" name="Picture 20">
            <a:extLst>
              <a:ext uri="{FF2B5EF4-FFF2-40B4-BE49-F238E27FC236}">
                <a16:creationId xmlns:a16="http://schemas.microsoft.com/office/drawing/2014/main" id="{3268E94D-26C9-480F-BD46-FEC0743828F8}"/>
              </a:ext>
            </a:extLst>
          </p:cNvPr>
          <p:cNvPicPr>
            <a:picLocks noChangeAspect="1"/>
          </p:cNvPicPr>
          <p:nvPr/>
        </p:nvPicPr>
        <p:blipFill>
          <a:blip r:embed="rId6"/>
          <a:stretch>
            <a:fillRect/>
          </a:stretch>
        </p:blipFill>
        <p:spPr>
          <a:xfrm>
            <a:off x="1103750" y="5244677"/>
            <a:ext cx="12150109" cy="2787618"/>
          </a:xfrm>
          <a:prstGeom prst="rect">
            <a:avLst/>
          </a:prstGeom>
        </p:spPr>
      </p:pic>
      <p:sp>
        <p:nvSpPr>
          <p:cNvPr id="2" name="Right Brace 1">
            <a:extLst>
              <a:ext uri="{FF2B5EF4-FFF2-40B4-BE49-F238E27FC236}">
                <a16:creationId xmlns:a16="http://schemas.microsoft.com/office/drawing/2014/main" id="{991B2B29-529A-491A-A55C-C3FD86EBDE95}"/>
              </a:ext>
            </a:extLst>
          </p:cNvPr>
          <p:cNvSpPr/>
          <p:nvPr/>
        </p:nvSpPr>
        <p:spPr>
          <a:xfrm rot="5400000">
            <a:off x="6824837" y="-2150187"/>
            <a:ext cx="707938" cy="13481194"/>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Arrow: Down 2">
            <a:extLst>
              <a:ext uri="{FF2B5EF4-FFF2-40B4-BE49-F238E27FC236}">
                <a16:creationId xmlns:a16="http://schemas.microsoft.com/office/drawing/2014/main" id="{8086E096-248A-4D57-A248-16EE23AE1636}"/>
              </a:ext>
            </a:extLst>
          </p:cNvPr>
          <p:cNvSpPr/>
          <p:nvPr/>
        </p:nvSpPr>
        <p:spPr>
          <a:xfrm>
            <a:off x="6855787" y="4590410"/>
            <a:ext cx="612396" cy="524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251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2"/>
          <p:cNvSpPr txBox="1"/>
          <p:nvPr/>
        </p:nvSpPr>
        <p:spPr>
          <a:xfrm>
            <a:off x="3773205" y="533960"/>
            <a:ext cx="7083991" cy="18620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500" b="1">
                <a:solidFill>
                  <a:srgbClr val="7068F4"/>
                </a:solidFill>
                <a:latin typeface="Barlow"/>
                <a:ea typeface="Barlow"/>
                <a:cs typeface="Barlow"/>
                <a:sym typeface="Barlow"/>
              </a:rPr>
              <a:t>Phân Công</a:t>
            </a:r>
            <a:endParaRPr sz="11500">
              <a:solidFill>
                <a:schemeClr val="dk1"/>
              </a:solidFill>
              <a:latin typeface="Barlow"/>
              <a:ea typeface="Barlow"/>
              <a:cs typeface="Barlow"/>
              <a:sym typeface="Barlow"/>
            </a:endParaRPr>
          </a:p>
        </p:txBody>
      </p:sp>
      <p:sp>
        <p:nvSpPr>
          <p:cNvPr id="53" name="Google Shape;53;p12"/>
          <p:cNvSpPr/>
          <p:nvPr/>
        </p:nvSpPr>
        <p:spPr>
          <a:xfrm>
            <a:off x="3614674" y="2753080"/>
            <a:ext cx="3777596" cy="4678423"/>
          </a:xfrm>
          <a:prstGeom prst="verticalScroll">
            <a:avLst>
              <a:gd name="adj" fmla="val 1313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000000"/>
                </a:solidFill>
                <a:latin typeface="Montserrat"/>
                <a:ea typeface="Montserrat"/>
                <a:cs typeface="Montserrat"/>
                <a:sym typeface="Montserrat"/>
              </a:rPr>
              <a:t>Thái Linh</a:t>
            </a:r>
            <a:endParaRPr/>
          </a:p>
          <a:p>
            <a:pPr marL="0" marR="0" lvl="0" indent="0" algn="ctr" rtl="0">
              <a:spcBef>
                <a:spcPts val="0"/>
              </a:spcBef>
              <a:spcAft>
                <a:spcPts val="0"/>
              </a:spcAft>
              <a:buNone/>
            </a:pPr>
            <a:endParaRPr sz="320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3200">
                <a:solidFill>
                  <a:srgbClr val="000000"/>
                </a:solidFill>
                <a:latin typeface="Montserrat"/>
                <a:ea typeface="Montserrat"/>
                <a:cs typeface="Montserrat"/>
                <a:sym typeface="Montserrat"/>
              </a:rPr>
              <a:t>Code</a:t>
            </a:r>
            <a:endParaRPr/>
          </a:p>
        </p:txBody>
      </p:sp>
      <p:sp>
        <p:nvSpPr>
          <p:cNvPr id="54" name="Google Shape;54;p12"/>
          <p:cNvSpPr/>
          <p:nvPr/>
        </p:nvSpPr>
        <p:spPr>
          <a:xfrm>
            <a:off x="-4391" y="2753081"/>
            <a:ext cx="3777596" cy="4678423"/>
          </a:xfrm>
          <a:prstGeom prst="verticalScroll">
            <a:avLst>
              <a:gd name="adj" fmla="val 1313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000000"/>
                </a:solidFill>
                <a:latin typeface="Montserrat"/>
                <a:ea typeface="Montserrat"/>
                <a:cs typeface="Montserrat"/>
                <a:sym typeface="Montserrat"/>
              </a:rPr>
              <a:t>Minh Khoa</a:t>
            </a:r>
            <a:endParaRPr/>
          </a:p>
          <a:p>
            <a:pPr marL="0" marR="0" lvl="0" indent="0" algn="ctr" rtl="0">
              <a:spcBef>
                <a:spcPts val="0"/>
              </a:spcBef>
              <a:spcAft>
                <a:spcPts val="0"/>
              </a:spcAft>
              <a:buNone/>
            </a:pPr>
            <a:endParaRPr sz="320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3200">
                <a:solidFill>
                  <a:srgbClr val="000000"/>
                </a:solidFill>
                <a:latin typeface="Montserrat"/>
                <a:ea typeface="Montserrat"/>
                <a:cs typeface="Montserrat"/>
                <a:sym typeface="Montserrat"/>
              </a:rPr>
              <a:t>Code</a:t>
            </a:r>
            <a:endParaRPr/>
          </a:p>
          <a:p>
            <a:pPr marL="0" marR="0" lvl="0" indent="0" algn="ctr" rtl="0">
              <a:spcBef>
                <a:spcPts val="0"/>
              </a:spcBef>
              <a:spcAft>
                <a:spcPts val="0"/>
              </a:spcAft>
              <a:buNone/>
            </a:pPr>
            <a:r>
              <a:rPr lang="en-US" sz="3200">
                <a:solidFill>
                  <a:srgbClr val="000000"/>
                </a:solidFill>
                <a:latin typeface="Montserrat"/>
                <a:ea typeface="Montserrat"/>
                <a:cs typeface="Montserrat"/>
                <a:sym typeface="Montserrat"/>
              </a:rPr>
              <a:t>Làm PPT</a:t>
            </a:r>
            <a:endParaRPr/>
          </a:p>
        </p:txBody>
      </p:sp>
      <p:sp>
        <p:nvSpPr>
          <p:cNvPr id="55" name="Google Shape;55;p12"/>
          <p:cNvSpPr/>
          <p:nvPr/>
        </p:nvSpPr>
        <p:spPr>
          <a:xfrm>
            <a:off x="7233739" y="2753079"/>
            <a:ext cx="3777596" cy="4678423"/>
          </a:xfrm>
          <a:prstGeom prst="verticalScroll">
            <a:avLst>
              <a:gd name="adj" fmla="val 1313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000000"/>
                </a:solidFill>
                <a:latin typeface="Montserrat"/>
                <a:ea typeface="Montserrat"/>
                <a:cs typeface="Montserrat"/>
                <a:sym typeface="Montserrat"/>
              </a:rPr>
              <a:t>Gia Thành</a:t>
            </a:r>
            <a:endParaRPr/>
          </a:p>
          <a:p>
            <a:pPr marL="0" marR="0" lvl="0" indent="0" algn="ctr" rtl="0">
              <a:spcBef>
                <a:spcPts val="0"/>
              </a:spcBef>
              <a:spcAft>
                <a:spcPts val="0"/>
              </a:spcAft>
              <a:buNone/>
            </a:pPr>
            <a:endParaRPr sz="320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3200">
                <a:solidFill>
                  <a:srgbClr val="000000"/>
                </a:solidFill>
                <a:latin typeface="Montserrat"/>
                <a:ea typeface="Montserrat"/>
                <a:cs typeface="Montserrat"/>
                <a:sym typeface="Montserrat"/>
              </a:rPr>
              <a:t>Code</a:t>
            </a:r>
            <a:endParaRPr/>
          </a:p>
        </p:txBody>
      </p:sp>
      <p:sp>
        <p:nvSpPr>
          <p:cNvPr id="56" name="Google Shape;56;p12"/>
          <p:cNvSpPr/>
          <p:nvPr/>
        </p:nvSpPr>
        <p:spPr>
          <a:xfrm>
            <a:off x="10852804" y="2753078"/>
            <a:ext cx="3777596" cy="4678423"/>
          </a:xfrm>
          <a:prstGeom prst="verticalScroll">
            <a:avLst>
              <a:gd name="adj" fmla="val 1313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000000"/>
                </a:solidFill>
                <a:latin typeface="Montserrat"/>
                <a:ea typeface="Montserrat"/>
                <a:cs typeface="Montserrat"/>
                <a:sym typeface="Montserrat"/>
              </a:rPr>
              <a:t>Nhật Nam</a:t>
            </a:r>
            <a:endParaRPr/>
          </a:p>
          <a:p>
            <a:pPr marL="0" marR="0" lvl="0" indent="0" algn="ctr" rtl="0">
              <a:spcBef>
                <a:spcPts val="0"/>
              </a:spcBef>
              <a:spcAft>
                <a:spcPts val="0"/>
              </a:spcAft>
              <a:buNone/>
            </a:pPr>
            <a:endParaRPr sz="320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3200">
                <a:solidFill>
                  <a:srgbClr val="000000"/>
                </a:solidFill>
                <a:latin typeface="Montserrat"/>
                <a:ea typeface="Montserrat"/>
                <a:cs typeface="Montserrat"/>
                <a:sym typeface="Montserrat"/>
              </a:rPr>
              <a:t>Code</a:t>
            </a:r>
            <a:endParaRPr/>
          </a:p>
          <a:p>
            <a:pPr marL="0" marR="0" lvl="0" indent="0" algn="ctr" rtl="0">
              <a:spcBef>
                <a:spcPts val="0"/>
              </a:spcBef>
              <a:spcAft>
                <a:spcPts val="0"/>
              </a:spcAft>
              <a:buNone/>
            </a:pPr>
            <a:r>
              <a:rPr lang="en-US" sz="3200">
                <a:solidFill>
                  <a:srgbClr val="000000"/>
                </a:solidFill>
                <a:latin typeface="Montserrat"/>
                <a:ea typeface="Montserrat"/>
                <a:cs typeface="Montserrat"/>
                <a:sym typeface="Montserrat"/>
              </a:rPr>
              <a:t>Viết báo cáo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46250"/>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mô hình RFM</a:t>
            </a:r>
            <a:endParaRPr lang="en-US" sz="50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330C67D-43DA-4CD6-B906-299043B404B8}"/>
              </a:ext>
            </a:extLst>
          </p:cNvPr>
          <p:cNvPicPr>
            <a:picLocks noChangeAspect="1"/>
          </p:cNvPicPr>
          <p:nvPr/>
        </p:nvPicPr>
        <p:blipFill>
          <a:blip r:embed="rId3"/>
          <a:stretch>
            <a:fillRect/>
          </a:stretch>
        </p:blipFill>
        <p:spPr>
          <a:xfrm>
            <a:off x="174889" y="815524"/>
            <a:ext cx="8214102" cy="4503095"/>
          </a:xfrm>
          <a:prstGeom prst="rect">
            <a:avLst/>
          </a:prstGeom>
        </p:spPr>
      </p:pic>
      <p:pic>
        <p:nvPicPr>
          <p:cNvPr id="5" name="Picture 4">
            <a:extLst>
              <a:ext uri="{FF2B5EF4-FFF2-40B4-BE49-F238E27FC236}">
                <a16:creationId xmlns:a16="http://schemas.microsoft.com/office/drawing/2014/main" id="{D1D1B8C9-23E7-498A-A52C-3FFCD5FD4D98}"/>
              </a:ext>
            </a:extLst>
          </p:cNvPr>
          <p:cNvPicPr>
            <a:picLocks noChangeAspect="1"/>
          </p:cNvPicPr>
          <p:nvPr/>
        </p:nvPicPr>
        <p:blipFill>
          <a:blip r:embed="rId4"/>
          <a:stretch>
            <a:fillRect/>
          </a:stretch>
        </p:blipFill>
        <p:spPr>
          <a:xfrm>
            <a:off x="8615494" y="1359017"/>
            <a:ext cx="5637985" cy="2328839"/>
          </a:xfrm>
          <a:prstGeom prst="rect">
            <a:avLst/>
          </a:prstGeom>
        </p:spPr>
      </p:pic>
      <p:pic>
        <p:nvPicPr>
          <p:cNvPr id="7" name="Picture 6">
            <a:extLst>
              <a:ext uri="{FF2B5EF4-FFF2-40B4-BE49-F238E27FC236}">
                <a16:creationId xmlns:a16="http://schemas.microsoft.com/office/drawing/2014/main" id="{8036C076-73E5-409C-9F27-B21A1618B8E4}"/>
              </a:ext>
            </a:extLst>
          </p:cNvPr>
          <p:cNvPicPr>
            <a:picLocks noChangeAspect="1"/>
          </p:cNvPicPr>
          <p:nvPr/>
        </p:nvPicPr>
        <p:blipFill>
          <a:blip r:embed="rId5"/>
          <a:stretch>
            <a:fillRect/>
          </a:stretch>
        </p:blipFill>
        <p:spPr>
          <a:xfrm>
            <a:off x="3006854" y="5638727"/>
            <a:ext cx="9493991" cy="2263702"/>
          </a:xfrm>
          <a:prstGeom prst="rect">
            <a:avLst/>
          </a:prstGeom>
        </p:spPr>
      </p:pic>
    </p:spTree>
    <p:extLst>
      <p:ext uri="{BB962C8B-B14F-4D97-AF65-F5344CB8AC3E}">
        <p14:creationId xmlns:p14="http://schemas.microsoft.com/office/powerpoint/2010/main" val="233845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14691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Visualization</a:t>
            </a:r>
            <a:endParaRPr lang="en-US" sz="500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A84A1EB1-8E1F-41C8-B0EF-C30C53BDB6ED}"/>
              </a:ext>
            </a:extLst>
          </p:cNvPr>
          <p:cNvPicPr>
            <a:picLocks noChangeAspect="1"/>
          </p:cNvPicPr>
          <p:nvPr/>
        </p:nvPicPr>
        <p:blipFill>
          <a:blip r:embed="rId3"/>
          <a:stretch>
            <a:fillRect/>
          </a:stretch>
        </p:blipFill>
        <p:spPr>
          <a:xfrm>
            <a:off x="127190" y="569031"/>
            <a:ext cx="3705225" cy="3705225"/>
          </a:xfrm>
          <a:prstGeom prst="rect">
            <a:avLst/>
          </a:prstGeom>
        </p:spPr>
      </p:pic>
      <p:pic>
        <p:nvPicPr>
          <p:cNvPr id="8" name="Picture 7">
            <a:extLst>
              <a:ext uri="{FF2B5EF4-FFF2-40B4-BE49-F238E27FC236}">
                <a16:creationId xmlns:a16="http://schemas.microsoft.com/office/drawing/2014/main" id="{FF29F7AD-985A-4D29-9A4F-1A9BD471FAEB}"/>
              </a:ext>
            </a:extLst>
          </p:cNvPr>
          <p:cNvPicPr>
            <a:picLocks noChangeAspect="1"/>
          </p:cNvPicPr>
          <p:nvPr/>
        </p:nvPicPr>
        <p:blipFill>
          <a:blip r:embed="rId4"/>
          <a:stretch>
            <a:fillRect/>
          </a:stretch>
        </p:blipFill>
        <p:spPr>
          <a:xfrm>
            <a:off x="3971599" y="569031"/>
            <a:ext cx="10531611" cy="3889286"/>
          </a:xfrm>
          <a:prstGeom prst="rect">
            <a:avLst/>
          </a:prstGeom>
        </p:spPr>
      </p:pic>
      <p:pic>
        <p:nvPicPr>
          <p:cNvPr id="10" name="Picture 9">
            <a:extLst>
              <a:ext uri="{FF2B5EF4-FFF2-40B4-BE49-F238E27FC236}">
                <a16:creationId xmlns:a16="http://schemas.microsoft.com/office/drawing/2014/main" id="{7F3015DD-5922-4CA2-B3E6-E756738674AF}"/>
              </a:ext>
            </a:extLst>
          </p:cNvPr>
          <p:cNvPicPr>
            <a:picLocks noChangeAspect="1"/>
          </p:cNvPicPr>
          <p:nvPr/>
        </p:nvPicPr>
        <p:blipFill>
          <a:blip r:embed="rId5"/>
          <a:stretch>
            <a:fillRect/>
          </a:stretch>
        </p:blipFill>
        <p:spPr>
          <a:xfrm>
            <a:off x="63595" y="4458317"/>
            <a:ext cx="14503210" cy="3889286"/>
          </a:xfrm>
          <a:prstGeom prst="rect">
            <a:avLst/>
          </a:prstGeom>
        </p:spPr>
      </p:pic>
    </p:spTree>
    <p:extLst>
      <p:ext uri="{BB962C8B-B14F-4D97-AF65-F5344CB8AC3E}">
        <p14:creationId xmlns:p14="http://schemas.microsoft.com/office/powerpoint/2010/main" val="3569051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14691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Visualization</a:t>
            </a:r>
            <a:endParaRPr lang="en-US" sz="50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CA275BE-B6EF-4B65-ACB7-5F0A7D1BC479}"/>
              </a:ext>
            </a:extLst>
          </p:cNvPr>
          <p:cNvPicPr>
            <a:picLocks noChangeAspect="1"/>
          </p:cNvPicPr>
          <p:nvPr/>
        </p:nvPicPr>
        <p:blipFill>
          <a:blip r:embed="rId3"/>
          <a:stretch>
            <a:fillRect/>
          </a:stretch>
        </p:blipFill>
        <p:spPr>
          <a:xfrm>
            <a:off x="0" y="855677"/>
            <a:ext cx="14496176" cy="7285457"/>
          </a:xfrm>
          <a:prstGeom prst="rect">
            <a:avLst/>
          </a:prstGeom>
        </p:spPr>
      </p:pic>
    </p:spTree>
    <p:extLst>
      <p:ext uri="{BB962C8B-B14F-4D97-AF65-F5344CB8AC3E}">
        <p14:creationId xmlns:p14="http://schemas.microsoft.com/office/powerpoint/2010/main" val="2829947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14691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Xử lý data</a:t>
            </a:r>
            <a:endParaRPr lang="en-US" sz="500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562098A6-6E57-4A15-89C1-8776B438B294}"/>
              </a:ext>
            </a:extLst>
          </p:cNvPr>
          <p:cNvPicPr>
            <a:picLocks noChangeAspect="1"/>
          </p:cNvPicPr>
          <p:nvPr/>
        </p:nvPicPr>
        <p:blipFill>
          <a:blip r:embed="rId3"/>
          <a:stretch>
            <a:fillRect/>
          </a:stretch>
        </p:blipFill>
        <p:spPr>
          <a:xfrm>
            <a:off x="215123" y="714856"/>
            <a:ext cx="5850117" cy="2162477"/>
          </a:xfrm>
          <a:prstGeom prst="rect">
            <a:avLst/>
          </a:prstGeom>
        </p:spPr>
      </p:pic>
      <p:pic>
        <p:nvPicPr>
          <p:cNvPr id="6" name="Picture 5">
            <a:extLst>
              <a:ext uri="{FF2B5EF4-FFF2-40B4-BE49-F238E27FC236}">
                <a16:creationId xmlns:a16="http://schemas.microsoft.com/office/drawing/2014/main" id="{7D2F89BB-3BE0-4E4D-B27C-DE85CE83135A}"/>
              </a:ext>
            </a:extLst>
          </p:cNvPr>
          <p:cNvPicPr>
            <a:picLocks noChangeAspect="1"/>
          </p:cNvPicPr>
          <p:nvPr/>
        </p:nvPicPr>
        <p:blipFill>
          <a:blip r:embed="rId4"/>
          <a:stretch>
            <a:fillRect/>
          </a:stretch>
        </p:blipFill>
        <p:spPr>
          <a:xfrm>
            <a:off x="222729" y="3183933"/>
            <a:ext cx="7861122" cy="2667372"/>
          </a:xfrm>
          <a:prstGeom prst="rect">
            <a:avLst/>
          </a:prstGeom>
        </p:spPr>
      </p:pic>
      <p:pic>
        <p:nvPicPr>
          <p:cNvPr id="8" name="Picture 7">
            <a:extLst>
              <a:ext uri="{FF2B5EF4-FFF2-40B4-BE49-F238E27FC236}">
                <a16:creationId xmlns:a16="http://schemas.microsoft.com/office/drawing/2014/main" id="{70D1D887-3911-43FB-A182-DBE30B94EA84}"/>
              </a:ext>
            </a:extLst>
          </p:cNvPr>
          <p:cNvPicPr>
            <a:picLocks noChangeAspect="1"/>
          </p:cNvPicPr>
          <p:nvPr/>
        </p:nvPicPr>
        <p:blipFill>
          <a:blip r:embed="rId5"/>
          <a:stretch>
            <a:fillRect/>
          </a:stretch>
        </p:blipFill>
        <p:spPr>
          <a:xfrm>
            <a:off x="222730" y="5823545"/>
            <a:ext cx="7861121" cy="419158"/>
          </a:xfrm>
          <a:prstGeom prst="rect">
            <a:avLst/>
          </a:prstGeom>
        </p:spPr>
      </p:pic>
      <p:pic>
        <p:nvPicPr>
          <p:cNvPr id="10" name="Picture 9">
            <a:extLst>
              <a:ext uri="{FF2B5EF4-FFF2-40B4-BE49-F238E27FC236}">
                <a16:creationId xmlns:a16="http://schemas.microsoft.com/office/drawing/2014/main" id="{0F8DBF58-493B-4B23-86F7-09F97F544700}"/>
              </a:ext>
            </a:extLst>
          </p:cNvPr>
          <p:cNvPicPr>
            <a:picLocks noChangeAspect="1"/>
          </p:cNvPicPr>
          <p:nvPr/>
        </p:nvPicPr>
        <p:blipFill>
          <a:blip r:embed="rId6"/>
          <a:stretch>
            <a:fillRect/>
          </a:stretch>
        </p:blipFill>
        <p:spPr>
          <a:xfrm>
            <a:off x="9796880" y="2547719"/>
            <a:ext cx="4029637" cy="3134162"/>
          </a:xfrm>
          <a:prstGeom prst="rect">
            <a:avLst/>
          </a:prstGeom>
        </p:spPr>
      </p:pic>
      <p:pic>
        <p:nvPicPr>
          <p:cNvPr id="12" name="Picture 11">
            <a:extLst>
              <a:ext uri="{FF2B5EF4-FFF2-40B4-BE49-F238E27FC236}">
                <a16:creationId xmlns:a16="http://schemas.microsoft.com/office/drawing/2014/main" id="{2B837859-6A40-47E7-91E2-A27096EBADB3}"/>
              </a:ext>
            </a:extLst>
          </p:cNvPr>
          <p:cNvPicPr>
            <a:picLocks noChangeAspect="1"/>
          </p:cNvPicPr>
          <p:nvPr/>
        </p:nvPicPr>
        <p:blipFill>
          <a:blip r:embed="rId7"/>
          <a:stretch>
            <a:fillRect/>
          </a:stretch>
        </p:blipFill>
        <p:spPr>
          <a:xfrm>
            <a:off x="215123" y="6890149"/>
            <a:ext cx="7992590" cy="676369"/>
          </a:xfrm>
          <a:prstGeom prst="rect">
            <a:avLst/>
          </a:prstGeom>
        </p:spPr>
      </p:pic>
      <p:sp>
        <p:nvSpPr>
          <p:cNvPr id="13" name="Right Brace 12">
            <a:extLst>
              <a:ext uri="{FF2B5EF4-FFF2-40B4-BE49-F238E27FC236}">
                <a16:creationId xmlns:a16="http://schemas.microsoft.com/office/drawing/2014/main" id="{2F95DC3C-E6FD-4865-9FCE-E8C37AF79EAF}"/>
              </a:ext>
            </a:extLst>
          </p:cNvPr>
          <p:cNvSpPr/>
          <p:nvPr/>
        </p:nvSpPr>
        <p:spPr>
          <a:xfrm>
            <a:off x="8207713" y="805343"/>
            <a:ext cx="631005" cy="67611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Arrow: Right 1">
            <a:extLst>
              <a:ext uri="{FF2B5EF4-FFF2-40B4-BE49-F238E27FC236}">
                <a16:creationId xmlns:a16="http://schemas.microsoft.com/office/drawing/2014/main" id="{27A06DD4-F314-4B97-9AB2-27B0006CF451}"/>
              </a:ext>
            </a:extLst>
          </p:cNvPr>
          <p:cNvSpPr/>
          <p:nvPr/>
        </p:nvSpPr>
        <p:spPr>
          <a:xfrm>
            <a:off x="8475211" y="3840366"/>
            <a:ext cx="864066" cy="738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175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14691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Xử lý data</a:t>
            </a:r>
            <a:endParaRPr lang="en-US" sz="50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5B837C7E-03AE-4BFC-BE0A-7FAFE636C5FE}"/>
              </a:ext>
            </a:extLst>
          </p:cNvPr>
          <p:cNvPicPr>
            <a:picLocks noChangeAspect="1"/>
          </p:cNvPicPr>
          <p:nvPr/>
        </p:nvPicPr>
        <p:blipFill>
          <a:blip r:embed="rId3"/>
          <a:stretch>
            <a:fillRect/>
          </a:stretch>
        </p:blipFill>
        <p:spPr>
          <a:xfrm>
            <a:off x="256659" y="563854"/>
            <a:ext cx="10526594" cy="3982006"/>
          </a:xfrm>
          <a:prstGeom prst="rect">
            <a:avLst/>
          </a:prstGeom>
        </p:spPr>
      </p:pic>
      <p:pic>
        <p:nvPicPr>
          <p:cNvPr id="9" name="Picture 8">
            <a:extLst>
              <a:ext uri="{FF2B5EF4-FFF2-40B4-BE49-F238E27FC236}">
                <a16:creationId xmlns:a16="http://schemas.microsoft.com/office/drawing/2014/main" id="{E20D52F4-6D51-4904-8AD1-EDBCC1FBF294}"/>
              </a:ext>
            </a:extLst>
          </p:cNvPr>
          <p:cNvPicPr>
            <a:picLocks noChangeAspect="1"/>
          </p:cNvPicPr>
          <p:nvPr/>
        </p:nvPicPr>
        <p:blipFill>
          <a:blip r:embed="rId4"/>
          <a:stretch>
            <a:fillRect/>
          </a:stretch>
        </p:blipFill>
        <p:spPr>
          <a:xfrm>
            <a:off x="4308329" y="5082720"/>
            <a:ext cx="4432999" cy="3079768"/>
          </a:xfrm>
          <a:prstGeom prst="rect">
            <a:avLst/>
          </a:prstGeom>
        </p:spPr>
      </p:pic>
      <p:sp>
        <p:nvSpPr>
          <p:cNvPr id="2" name="Arrow: Down 1">
            <a:extLst>
              <a:ext uri="{FF2B5EF4-FFF2-40B4-BE49-F238E27FC236}">
                <a16:creationId xmlns:a16="http://schemas.microsoft.com/office/drawing/2014/main" id="{A0541F8C-FC75-4677-962B-C13CD258CF42}"/>
              </a:ext>
            </a:extLst>
          </p:cNvPr>
          <p:cNvSpPr/>
          <p:nvPr/>
        </p:nvSpPr>
        <p:spPr>
          <a:xfrm>
            <a:off x="7021585" y="4545860"/>
            <a:ext cx="293615" cy="5210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29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14691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Xử lý data</a:t>
            </a:r>
            <a:endParaRPr lang="en-US" sz="5000">
              <a:solidFill>
                <a:schemeClr val="dk1"/>
              </a:solidFill>
              <a:latin typeface="Calibri"/>
              <a:ea typeface="Calibri"/>
              <a:cs typeface="Calibri"/>
              <a:sym typeface="Calibri"/>
            </a:endParaRPr>
          </a:p>
        </p:txBody>
      </p:sp>
      <p:pic>
        <p:nvPicPr>
          <p:cNvPr id="16" name="Picture 15">
            <a:extLst>
              <a:ext uri="{FF2B5EF4-FFF2-40B4-BE49-F238E27FC236}">
                <a16:creationId xmlns:a16="http://schemas.microsoft.com/office/drawing/2014/main" id="{8A5C2ED9-CCC9-4844-9256-FA9FE111B049}"/>
              </a:ext>
            </a:extLst>
          </p:cNvPr>
          <p:cNvPicPr>
            <a:picLocks noChangeAspect="1"/>
          </p:cNvPicPr>
          <p:nvPr/>
        </p:nvPicPr>
        <p:blipFill>
          <a:blip r:embed="rId3"/>
          <a:stretch>
            <a:fillRect/>
          </a:stretch>
        </p:blipFill>
        <p:spPr>
          <a:xfrm>
            <a:off x="7706078" y="3852949"/>
            <a:ext cx="6633173" cy="1283515"/>
          </a:xfrm>
          <a:prstGeom prst="rect">
            <a:avLst/>
          </a:prstGeom>
        </p:spPr>
      </p:pic>
      <p:pic>
        <p:nvPicPr>
          <p:cNvPr id="18" name="Picture 17">
            <a:extLst>
              <a:ext uri="{FF2B5EF4-FFF2-40B4-BE49-F238E27FC236}">
                <a16:creationId xmlns:a16="http://schemas.microsoft.com/office/drawing/2014/main" id="{8AC23C75-DD5E-4E80-9E0C-5053AC789D5C}"/>
              </a:ext>
            </a:extLst>
          </p:cNvPr>
          <p:cNvPicPr>
            <a:picLocks noChangeAspect="1"/>
          </p:cNvPicPr>
          <p:nvPr/>
        </p:nvPicPr>
        <p:blipFill>
          <a:blip r:embed="rId4"/>
          <a:stretch>
            <a:fillRect/>
          </a:stretch>
        </p:blipFill>
        <p:spPr>
          <a:xfrm>
            <a:off x="7706079" y="2157262"/>
            <a:ext cx="6633173" cy="1695687"/>
          </a:xfrm>
          <a:prstGeom prst="rect">
            <a:avLst/>
          </a:prstGeom>
        </p:spPr>
      </p:pic>
      <p:pic>
        <p:nvPicPr>
          <p:cNvPr id="20" name="Picture 19">
            <a:extLst>
              <a:ext uri="{FF2B5EF4-FFF2-40B4-BE49-F238E27FC236}">
                <a16:creationId xmlns:a16="http://schemas.microsoft.com/office/drawing/2014/main" id="{81389FB8-A29C-4ACB-BD8B-E1877D1D4535}"/>
              </a:ext>
            </a:extLst>
          </p:cNvPr>
          <p:cNvPicPr>
            <a:picLocks noChangeAspect="1"/>
          </p:cNvPicPr>
          <p:nvPr/>
        </p:nvPicPr>
        <p:blipFill>
          <a:blip r:embed="rId5"/>
          <a:stretch>
            <a:fillRect/>
          </a:stretch>
        </p:blipFill>
        <p:spPr>
          <a:xfrm>
            <a:off x="389606" y="1367816"/>
            <a:ext cx="6619875" cy="5676900"/>
          </a:xfrm>
          <a:prstGeom prst="rect">
            <a:avLst/>
          </a:prstGeom>
        </p:spPr>
      </p:pic>
    </p:spTree>
    <p:extLst>
      <p:ext uri="{BB962C8B-B14F-4D97-AF65-F5344CB8AC3E}">
        <p14:creationId xmlns:p14="http://schemas.microsoft.com/office/powerpoint/2010/main" val="3723210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6302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K-Means</a:t>
            </a:r>
            <a:endParaRPr lang="en-US" sz="500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4E6FB1F8-275E-4AD2-BFC6-4F2737B331EC}"/>
              </a:ext>
            </a:extLst>
          </p:cNvPr>
          <p:cNvPicPr>
            <a:picLocks noChangeAspect="1"/>
          </p:cNvPicPr>
          <p:nvPr/>
        </p:nvPicPr>
        <p:blipFill>
          <a:blip r:embed="rId3"/>
          <a:stretch>
            <a:fillRect/>
          </a:stretch>
        </p:blipFill>
        <p:spPr>
          <a:xfrm>
            <a:off x="1278069" y="1057013"/>
            <a:ext cx="12275778" cy="1400961"/>
          </a:xfrm>
          <a:prstGeom prst="rect">
            <a:avLst/>
          </a:prstGeom>
        </p:spPr>
      </p:pic>
      <p:pic>
        <p:nvPicPr>
          <p:cNvPr id="8" name="Picture 7">
            <a:extLst>
              <a:ext uri="{FF2B5EF4-FFF2-40B4-BE49-F238E27FC236}">
                <a16:creationId xmlns:a16="http://schemas.microsoft.com/office/drawing/2014/main" id="{C530B568-FC66-4EBE-BAAB-6B22087637C9}"/>
              </a:ext>
            </a:extLst>
          </p:cNvPr>
          <p:cNvPicPr>
            <a:picLocks noChangeAspect="1"/>
          </p:cNvPicPr>
          <p:nvPr/>
        </p:nvPicPr>
        <p:blipFill>
          <a:blip r:embed="rId4"/>
          <a:stretch>
            <a:fillRect/>
          </a:stretch>
        </p:blipFill>
        <p:spPr>
          <a:xfrm>
            <a:off x="1278069" y="2716241"/>
            <a:ext cx="12275778" cy="5084571"/>
          </a:xfrm>
          <a:prstGeom prst="rect">
            <a:avLst/>
          </a:prstGeom>
        </p:spPr>
      </p:pic>
    </p:spTree>
    <p:extLst>
      <p:ext uri="{BB962C8B-B14F-4D97-AF65-F5344CB8AC3E}">
        <p14:creationId xmlns:p14="http://schemas.microsoft.com/office/powerpoint/2010/main" val="3393676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6302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K-Means</a:t>
            </a:r>
            <a:endParaRPr lang="en-US" sz="50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72A5CADD-33FD-4BC2-88E8-93132F10F81F}"/>
              </a:ext>
            </a:extLst>
          </p:cNvPr>
          <p:cNvPicPr>
            <a:picLocks noChangeAspect="1"/>
          </p:cNvPicPr>
          <p:nvPr/>
        </p:nvPicPr>
        <p:blipFill>
          <a:blip r:embed="rId3"/>
          <a:stretch>
            <a:fillRect/>
          </a:stretch>
        </p:blipFill>
        <p:spPr>
          <a:xfrm>
            <a:off x="746620" y="4299358"/>
            <a:ext cx="13514664" cy="3871519"/>
          </a:xfrm>
          <a:prstGeom prst="rect">
            <a:avLst/>
          </a:prstGeom>
        </p:spPr>
      </p:pic>
      <p:pic>
        <p:nvPicPr>
          <p:cNvPr id="4" name="Picture 3">
            <a:extLst>
              <a:ext uri="{FF2B5EF4-FFF2-40B4-BE49-F238E27FC236}">
                <a16:creationId xmlns:a16="http://schemas.microsoft.com/office/drawing/2014/main" id="{9A9E97A2-99E6-4501-AC7F-04732ECF84FF}"/>
              </a:ext>
            </a:extLst>
          </p:cNvPr>
          <p:cNvPicPr>
            <a:picLocks noChangeAspect="1"/>
          </p:cNvPicPr>
          <p:nvPr/>
        </p:nvPicPr>
        <p:blipFill>
          <a:blip r:embed="rId4"/>
          <a:stretch>
            <a:fillRect/>
          </a:stretch>
        </p:blipFill>
        <p:spPr>
          <a:xfrm>
            <a:off x="251669" y="483771"/>
            <a:ext cx="14009615" cy="3537345"/>
          </a:xfrm>
          <a:prstGeom prst="rect">
            <a:avLst/>
          </a:prstGeom>
        </p:spPr>
      </p:pic>
    </p:spTree>
    <p:extLst>
      <p:ext uri="{BB962C8B-B14F-4D97-AF65-F5344CB8AC3E}">
        <p14:creationId xmlns:p14="http://schemas.microsoft.com/office/powerpoint/2010/main" val="1932512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6302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K-Means</a:t>
            </a:r>
            <a:endParaRPr lang="en-US" sz="500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1E92F7DA-4485-45DB-8F50-9302CAD26E7D}"/>
              </a:ext>
            </a:extLst>
          </p:cNvPr>
          <p:cNvPicPr>
            <a:picLocks noChangeAspect="1"/>
          </p:cNvPicPr>
          <p:nvPr/>
        </p:nvPicPr>
        <p:blipFill>
          <a:blip r:embed="rId3"/>
          <a:stretch>
            <a:fillRect/>
          </a:stretch>
        </p:blipFill>
        <p:spPr>
          <a:xfrm>
            <a:off x="1159613" y="1764681"/>
            <a:ext cx="4362786" cy="4700237"/>
          </a:xfrm>
          <a:prstGeom prst="rect">
            <a:avLst/>
          </a:prstGeom>
        </p:spPr>
      </p:pic>
      <p:pic>
        <p:nvPicPr>
          <p:cNvPr id="6" name="Picture 5">
            <a:extLst>
              <a:ext uri="{FF2B5EF4-FFF2-40B4-BE49-F238E27FC236}">
                <a16:creationId xmlns:a16="http://schemas.microsoft.com/office/drawing/2014/main" id="{C60825A5-9248-492D-AB62-B5E6AA80E7EA}"/>
              </a:ext>
            </a:extLst>
          </p:cNvPr>
          <p:cNvPicPr>
            <a:picLocks noChangeAspect="1"/>
          </p:cNvPicPr>
          <p:nvPr/>
        </p:nvPicPr>
        <p:blipFill>
          <a:blip r:embed="rId4"/>
          <a:stretch>
            <a:fillRect/>
          </a:stretch>
        </p:blipFill>
        <p:spPr>
          <a:xfrm>
            <a:off x="6451571" y="1288409"/>
            <a:ext cx="7448550" cy="5334000"/>
          </a:xfrm>
          <a:prstGeom prst="rect">
            <a:avLst/>
          </a:prstGeom>
        </p:spPr>
      </p:pic>
    </p:spTree>
    <p:extLst>
      <p:ext uri="{BB962C8B-B14F-4D97-AF65-F5344CB8AC3E}">
        <p14:creationId xmlns:p14="http://schemas.microsoft.com/office/powerpoint/2010/main" val="3856398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6302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K-Means</a:t>
            </a:r>
            <a:endParaRPr lang="en-US" sz="50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59AA5F7-5032-41C5-A679-D0535EDEB3DB}"/>
              </a:ext>
            </a:extLst>
          </p:cNvPr>
          <p:cNvPicPr>
            <a:picLocks noChangeAspect="1"/>
          </p:cNvPicPr>
          <p:nvPr/>
        </p:nvPicPr>
        <p:blipFill>
          <a:blip r:embed="rId3"/>
          <a:stretch>
            <a:fillRect/>
          </a:stretch>
        </p:blipFill>
        <p:spPr>
          <a:xfrm>
            <a:off x="343292" y="766369"/>
            <a:ext cx="3857625" cy="3562350"/>
          </a:xfrm>
          <a:prstGeom prst="rect">
            <a:avLst/>
          </a:prstGeom>
        </p:spPr>
      </p:pic>
      <p:pic>
        <p:nvPicPr>
          <p:cNvPr id="5" name="Picture 4">
            <a:extLst>
              <a:ext uri="{FF2B5EF4-FFF2-40B4-BE49-F238E27FC236}">
                <a16:creationId xmlns:a16="http://schemas.microsoft.com/office/drawing/2014/main" id="{5C46AE86-C319-4E77-9766-B7B250BB428D}"/>
              </a:ext>
            </a:extLst>
          </p:cNvPr>
          <p:cNvPicPr>
            <a:picLocks noChangeAspect="1"/>
          </p:cNvPicPr>
          <p:nvPr/>
        </p:nvPicPr>
        <p:blipFill>
          <a:blip r:embed="rId4"/>
          <a:stretch>
            <a:fillRect/>
          </a:stretch>
        </p:blipFill>
        <p:spPr>
          <a:xfrm>
            <a:off x="9882886" y="2123901"/>
            <a:ext cx="3857625" cy="3562350"/>
          </a:xfrm>
          <a:prstGeom prst="rect">
            <a:avLst/>
          </a:prstGeom>
        </p:spPr>
      </p:pic>
      <p:pic>
        <p:nvPicPr>
          <p:cNvPr id="8" name="Picture 7">
            <a:extLst>
              <a:ext uri="{FF2B5EF4-FFF2-40B4-BE49-F238E27FC236}">
                <a16:creationId xmlns:a16="http://schemas.microsoft.com/office/drawing/2014/main" id="{39DE0D1A-9822-4E1C-AFC2-976023A53EEF}"/>
              </a:ext>
            </a:extLst>
          </p:cNvPr>
          <p:cNvPicPr>
            <a:picLocks noChangeAspect="1"/>
          </p:cNvPicPr>
          <p:nvPr/>
        </p:nvPicPr>
        <p:blipFill>
          <a:blip r:embed="rId5"/>
          <a:stretch>
            <a:fillRect/>
          </a:stretch>
        </p:blipFill>
        <p:spPr>
          <a:xfrm>
            <a:off x="5523888" y="4369485"/>
            <a:ext cx="3857625" cy="3562350"/>
          </a:xfrm>
          <a:prstGeom prst="rect">
            <a:avLst/>
          </a:prstGeom>
        </p:spPr>
      </p:pic>
      <p:pic>
        <p:nvPicPr>
          <p:cNvPr id="12" name="Picture 11">
            <a:extLst>
              <a:ext uri="{FF2B5EF4-FFF2-40B4-BE49-F238E27FC236}">
                <a16:creationId xmlns:a16="http://schemas.microsoft.com/office/drawing/2014/main" id="{49272FB5-3019-400B-88FB-7543632C175B}"/>
              </a:ext>
            </a:extLst>
          </p:cNvPr>
          <p:cNvPicPr>
            <a:picLocks noChangeAspect="1"/>
          </p:cNvPicPr>
          <p:nvPr/>
        </p:nvPicPr>
        <p:blipFill>
          <a:blip r:embed="rId6"/>
          <a:stretch>
            <a:fillRect/>
          </a:stretch>
        </p:blipFill>
        <p:spPr>
          <a:xfrm>
            <a:off x="5386387" y="766369"/>
            <a:ext cx="3857625" cy="3562350"/>
          </a:xfrm>
          <a:prstGeom prst="rect">
            <a:avLst/>
          </a:prstGeom>
        </p:spPr>
      </p:pic>
      <p:pic>
        <p:nvPicPr>
          <p:cNvPr id="16" name="Picture 15">
            <a:extLst>
              <a:ext uri="{FF2B5EF4-FFF2-40B4-BE49-F238E27FC236}">
                <a16:creationId xmlns:a16="http://schemas.microsoft.com/office/drawing/2014/main" id="{B390AB03-826C-4031-9843-92A4F569497C}"/>
              </a:ext>
            </a:extLst>
          </p:cNvPr>
          <p:cNvPicPr>
            <a:picLocks noChangeAspect="1"/>
          </p:cNvPicPr>
          <p:nvPr/>
        </p:nvPicPr>
        <p:blipFill>
          <a:blip r:embed="rId7"/>
          <a:stretch>
            <a:fillRect/>
          </a:stretch>
        </p:blipFill>
        <p:spPr>
          <a:xfrm>
            <a:off x="343292" y="4369485"/>
            <a:ext cx="3857625" cy="3562350"/>
          </a:xfrm>
          <a:prstGeom prst="rect">
            <a:avLst/>
          </a:prstGeom>
        </p:spPr>
      </p:pic>
    </p:spTree>
    <p:extLst>
      <p:ext uri="{BB962C8B-B14F-4D97-AF65-F5344CB8AC3E}">
        <p14:creationId xmlns:p14="http://schemas.microsoft.com/office/powerpoint/2010/main" val="334154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3"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63" name="Google Shape;63;p13"/>
          <p:cNvSpPr/>
          <p:nvPr/>
        </p:nvSpPr>
        <p:spPr>
          <a:xfrm>
            <a:off x="758309" y="2408039"/>
            <a:ext cx="7627382" cy="1425416"/>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7068F4"/>
              </a:buClr>
              <a:buSzPts val="4000"/>
              <a:buFont typeface="Barlow"/>
              <a:buNone/>
            </a:pPr>
            <a:r>
              <a:rPr lang="en-US" sz="4000" b="1">
                <a:solidFill>
                  <a:srgbClr val="7068F4"/>
                </a:solidFill>
                <a:latin typeface="Barlow"/>
                <a:ea typeface="Barlow"/>
                <a:cs typeface="Barlow"/>
                <a:sym typeface="Barlow"/>
              </a:rPr>
              <a:t>Đồ Án Môn Học: Tìm Hiểu Về Hồi Quy, Phân Loại và Phân Cụm</a:t>
            </a:r>
            <a:endParaRPr sz="4000">
              <a:solidFill>
                <a:schemeClr val="dk1"/>
              </a:solidFill>
              <a:latin typeface="Barlow"/>
              <a:ea typeface="Barlow"/>
              <a:cs typeface="Barlow"/>
              <a:sym typeface="Barlow"/>
            </a:endParaRPr>
          </a:p>
        </p:txBody>
      </p:sp>
      <p:sp>
        <p:nvSpPr>
          <p:cNvPr id="64" name="Google Shape;64;p13"/>
          <p:cNvSpPr/>
          <p:nvPr/>
        </p:nvSpPr>
        <p:spPr>
          <a:xfrm>
            <a:off x="758309" y="4158377"/>
            <a:ext cx="7627382" cy="104013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272525"/>
              </a:buClr>
              <a:buSzPts val="1700"/>
              <a:buFont typeface="Montserrat"/>
              <a:buNone/>
            </a:pPr>
            <a:r>
              <a:rPr lang="en-US" sz="1700">
                <a:solidFill>
                  <a:srgbClr val="272525"/>
                </a:solidFill>
                <a:latin typeface="Montserrat"/>
                <a:ea typeface="Montserrat"/>
                <a:cs typeface="Montserrat"/>
                <a:sym typeface="Montserrat"/>
              </a:rPr>
              <a:t>Đồ án này tập trung vào việc tìm hiểu sâu về ba kỹ thuật học máy cơ bản. Đó là hồi quy, phân loại và phân cụm. Chúng ta sẽ khám phá ứng dụng và cách thức hoạt động của từng kỹ thuật.</a:t>
            </a:r>
            <a:endParaRPr sz="17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6302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PCA K-Means</a:t>
            </a:r>
            <a:endParaRPr lang="en-US" sz="500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BB8BFEA1-4630-449B-A384-3D2914C63B55}"/>
              </a:ext>
            </a:extLst>
          </p:cNvPr>
          <p:cNvPicPr>
            <a:picLocks noChangeAspect="1"/>
          </p:cNvPicPr>
          <p:nvPr/>
        </p:nvPicPr>
        <p:blipFill>
          <a:blip r:embed="rId3"/>
          <a:stretch>
            <a:fillRect/>
          </a:stretch>
        </p:blipFill>
        <p:spPr>
          <a:xfrm>
            <a:off x="3353018" y="1075584"/>
            <a:ext cx="6982219" cy="4974966"/>
          </a:xfrm>
          <a:prstGeom prst="rect">
            <a:avLst/>
          </a:prstGeom>
        </p:spPr>
      </p:pic>
    </p:spTree>
    <p:extLst>
      <p:ext uri="{BB962C8B-B14F-4D97-AF65-F5344CB8AC3E}">
        <p14:creationId xmlns:p14="http://schemas.microsoft.com/office/powerpoint/2010/main" val="1051462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6302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PCA K-Means</a:t>
            </a:r>
            <a:endParaRPr lang="en-US" sz="500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B1BB8DAD-B509-4FCC-A4B6-4364B649CFCF}"/>
              </a:ext>
            </a:extLst>
          </p:cNvPr>
          <p:cNvPicPr>
            <a:picLocks noChangeAspect="1"/>
          </p:cNvPicPr>
          <p:nvPr/>
        </p:nvPicPr>
        <p:blipFill>
          <a:blip r:embed="rId3"/>
          <a:stretch>
            <a:fillRect/>
          </a:stretch>
        </p:blipFill>
        <p:spPr>
          <a:xfrm>
            <a:off x="176169" y="798746"/>
            <a:ext cx="14278062" cy="3316053"/>
          </a:xfrm>
          <a:prstGeom prst="rect">
            <a:avLst/>
          </a:prstGeom>
        </p:spPr>
      </p:pic>
      <p:pic>
        <p:nvPicPr>
          <p:cNvPr id="7" name="Picture 6">
            <a:extLst>
              <a:ext uri="{FF2B5EF4-FFF2-40B4-BE49-F238E27FC236}">
                <a16:creationId xmlns:a16="http://schemas.microsoft.com/office/drawing/2014/main" id="{2AB880CC-83DB-48D7-82B9-FEE3E7AC0149}"/>
              </a:ext>
            </a:extLst>
          </p:cNvPr>
          <p:cNvPicPr>
            <a:picLocks noChangeAspect="1"/>
          </p:cNvPicPr>
          <p:nvPr/>
        </p:nvPicPr>
        <p:blipFill>
          <a:blip r:embed="rId4"/>
          <a:stretch>
            <a:fillRect/>
          </a:stretch>
        </p:blipFill>
        <p:spPr>
          <a:xfrm>
            <a:off x="0" y="3892491"/>
            <a:ext cx="14630400" cy="4266603"/>
          </a:xfrm>
          <a:prstGeom prst="rect">
            <a:avLst/>
          </a:prstGeom>
        </p:spPr>
      </p:pic>
    </p:spTree>
    <p:extLst>
      <p:ext uri="{BB962C8B-B14F-4D97-AF65-F5344CB8AC3E}">
        <p14:creationId xmlns:p14="http://schemas.microsoft.com/office/powerpoint/2010/main" val="4140694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6302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PCA K-Means</a:t>
            </a:r>
            <a:endParaRPr lang="en-US" sz="500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D530662-2775-4F62-9DA9-BB1DA03BAE4E}"/>
              </a:ext>
            </a:extLst>
          </p:cNvPr>
          <p:cNvPicPr>
            <a:picLocks noChangeAspect="1"/>
          </p:cNvPicPr>
          <p:nvPr/>
        </p:nvPicPr>
        <p:blipFill>
          <a:blip r:embed="rId3"/>
          <a:stretch>
            <a:fillRect/>
          </a:stretch>
        </p:blipFill>
        <p:spPr>
          <a:xfrm>
            <a:off x="15792" y="962118"/>
            <a:ext cx="7370716" cy="1539371"/>
          </a:xfrm>
          <a:prstGeom prst="rect">
            <a:avLst/>
          </a:prstGeom>
        </p:spPr>
      </p:pic>
      <p:pic>
        <p:nvPicPr>
          <p:cNvPr id="3" name="Picture 2">
            <a:extLst>
              <a:ext uri="{FF2B5EF4-FFF2-40B4-BE49-F238E27FC236}">
                <a16:creationId xmlns:a16="http://schemas.microsoft.com/office/drawing/2014/main" id="{7B6A2C6F-1707-46D8-B2DF-B8D8541DC052}"/>
              </a:ext>
            </a:extLst>
          </p:cNvPr>
          <p:cNvPicPr>
            <a:picLocks noChangeAspect="1"/>
          </p:cNvPicPr>
          <p:nvPr/>
        </p:nvPicPr>
        <p:blipFill>
          <a:blip r:embed="rId4"/>
          <a:stretch>
            <a:fillRect/>
          </a:stretch>
        </p:blipFill>
        <p:spPr>
          <a:xfrm>
            <a:off x="1671011" y="3789209"/>
            <a:ext cx="3244937" cy="4006503"/>
          </a:xfrm>
          <a:prstGeom prst="rect">
            <a:avLst/>
          </a:prstGeom>
        </p:spPr>
      </p:pic>
      <p:pic>
        <p:nvPicPr>
          <p:cNvPr id="6" name="Picture 5">
            <a:extLst>
              <a:ext uri="{FF2B5EF4-FFF2-40B4-BE49-F238E27FC236}">
                <a16:creationId xmlns:a16="http://schemas.microsoft.com/office/drawing/2014/main" id="{8F8433E9-DABF-4E07-A012-8DF926C11667}"/>
              </a:ext>
            </a:extLst>
          </p:cNvPr>
          <p:cNvPicPr>
            <a:picLocks noChangeAspect="1"/>
          </p:cNvPicPr>
          <p:nvPr/>
        </p:nvPicPr>
        <p:blipFill>
          <a:blip r:embed="rId5"/>
          <a:stretch>
            <a:fillRect/>
          </a:stretch>
        </p:blipFill>
        <p:spPr>
          <a:xfrm>
            <a:off x="7707955" y="798746"/>
            <a:ext cx="6838555" cy="7430854"/>
          </a:xfrm>
          <a:prstGeom prst="rect">
            <a:avLst/>
          </a:prstGeom>
        </p:spPr>
      </p:pic>
      <p:pic>
        <p:nvPicPr>
          <p:cNvPr id="9" name="Picture 8">
            <a:extLst>
              <a:ext uri="{FF2B5EF4-FFF2-40B4-BE49-F238E27FC236}">
                <a16:creationId xmlns:a16="http://schemas.microsoft.com/office/drawing/2014/main" id="{9F3487FA-B105-4AD3-921F-C2594BCF44A9}"/>
              </a:ext>
            </a:extLst>
          </p:cNvPr>
          <p:cNvPicPr>
            <a:picLocks noChangeAspect="1"/>
          </p:cNvPicPr>
          <p:nvPr/>
        </p:nvPicPr>
        <p:blipFill>
          <a:blip r:embed="rId6"/>
          <a:stretch>
            <a:fillRect/>
          </a:stretch>
        </p:blipFill>
        <p:spPr>
          <a:xfrm>
            <a:off x="15792" y="2500755"/>
            <a:ext cx="7370716" cy="580208"/>
          </a:xfrm>
          <a:prstGeom prst="rect">
            <a:avLst/>
          </a:prstGeom>
        </p:spPr>
      </p:pic>
    </p:spTree>
    <p:extLst>
      <p:ext uri="{BB962C8B-B14F-4D97-AF65-F5344CB8AC3E}">
        <p14:creationId xmlns:p14="http://schemas.microsoft.com/office/powerpoint/2010/main" val="3508103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63028"/>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PCA K-Means</a:t>
            </a:r>
            <a:endParaRPr lang="en-US" sz="500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F3D43790-7A84-4EB7-9101-E783283A1EBD}"/>
              </a:ext>
            </a:extLst>
          </p:cNvPr>
          <p:cNvPicPr>
            <a:picLocks noChangeAspect="1"/>
          </p:cNvPicPr>
          <p:nvPr/>
        </p:nvPicPr>
        <p:blipFill>
          <a:blip r:embed="rId3"/>
          <a:stretch>
            <a:fillRect/>
          </a:stretch>
        </p:blipFill>
        <p:spPr>
          <a:xfrm>
            <a:off x="273220" y="1098958"/>
            <a:ext cx="6629855" cy="6207854"/>
          </a:xfrm>
          <a:prstGeom prst="rect">
            <a:avLst/>
          </a:prstGeom>
        </p:spPr>
      </p:pic>
      <p:pic>
        <p:nvPicPr>
          <p:cNvPr id="6" name="Picture 5">
            <a:extLst>
              <a:ext uri="{FF2B5EF4-FFF2-40B4-BE49-F238E27FC236}">
                <a16:creationId xmlns:a16="http://schemas.microsoft.com/office/drawing/2014/main" id="{EB7EAC97-16DB-45D2-8F40-D50B28F48D73}"/>
              </a:ext>
            </a:extLst>
          </p:cNvPr>
          <p:cNvPicPr>
            <a:picLocks noChangeAspect="1"/>
          </p:cNvPicPr>
          <p:nvPr/>
        </p:nvPicPr>
        <p:blipFill>
          <a:blip r:embed="rId4"/>
          <a:stretch>
            <a:fillRect/>
          </a:stretch>
        </p:blipFill>
        <p:spPr>
          <a:xfrm>
            <a:off x="7192991" y="1098958"/>
            <a:ext cx="7324725" cy="6493079"/>
          </a:xfrm>
          <a:prstGeom prst="rect">
            <a:avLst/>
          </a:prstGeom>
        </p:spPr>
      </p:pic>
    </p:spTree>
    <p:extLst>
      <p:ext uri="{BB962C8B-B14F-4D97-AF65-F5344CB8AC3E}">
        <p14:creationId xmlns:p14="http://schemas.microsoft.com/office/powerpoint/2010/main" val="239272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0"/>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DBSCAN</a:t>
            </a:r>
            <a:endParaRPr lang="en-US" sz="5000">
              <a:solidFill>
                <a:schemeClr val="dk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E74809F6-774D-41C2-BD6C-E4DEB94E221E}"/>
              </a:ext>
            </a:extLst>
          </p:cNvPr>
          <p:cNvPicPr>
            <a:picLocks noChangeAspect="1"/>
          </p:cNvPicPr>
          <p:nvPr/>
        </p:nvPicPr>
        <p:blipFill>
          <a:blip r:embed="rId3"/>
          <a:stretch>
            <a:fillRect/>
          </a:stretch>
        </p:blipFill>
        <p:spPr>
          <a:xfrm>
            <a:off x="436253" y="861774"/>
            <a:ext cx="6334125" cy="4676775"/>
          </a:xfrm>
          <a:prstGeom prst="rect">
            <a:avLst/>
          </a:prstGeom>
        </p:spPr>
      </p:pic>
      <p:pic>
        <p:nvPicPr>
          <p:cNvPr id="11" name="Picture 10">
            <a:extLst>
              <a:ext uri="{FF2B5EF4-FFF2-40B4-BE49-F238E27FC236}">
                <a16:creationId xmlns:a16="http://schemas.microsoft.com/office/drawing/2014/main" id="{EE5D77C1-4FBD-497E-BC49-A6042C4F535D}"/>
              </a:ext>
            </a:extLst>
          </p:cNvPr>
          <p:cNvPicPr>
            <a:picLocks noChangeAspect="1"/>
          </p:cNvPicPr>
          <p:nvPr/>
        </p:nvPicPr>
        <p:blipFill>
          <a:blip r:embed="rId4"/>
          <a:stretch>
            <a:fillRect/>
          </a:stretch>
        </p:blipFill>
        <p:spPr>
          <a:xfrm>
            <a:off x="134224" y="6130029"/>
            <a:ext cx="7180976" cy="1237797"/>
          </a:xfrm>
          <a:prstGeom prst="rect">
            <a:avLst/>
          </a:prstGeom>
        </p:spPr>
      </p:pic>
      <p:sp>
        <p:nvSpPr>
          <p:cNvPr id="16" name="Right Brace 15">
            <a:extLst>
              <a:ext uri="{FF2B5EF4-FFF2-40B4-BE49-F238E27FC236}">
                <a16:creationId xmlns:a16="http://schemas.microsoft.com/office/drawing/2014/main" id="{4F35E452-6873-4097-9675-D6B2BC9B6CFC}"/>
              </a:ext>
            </a:extLst>
          </p:cNvPr>
          <p:cNvSpPr/>
          <p:nvPr/>
        </p:nvSpPr>
        <p:spPr>
          <a:xfrm>
            <a:off x="7097086" y="1032406"/>
            <a:ext cx="1132514" cy="65260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row: Right 16">
            <a:extLst>
              <a:ext uri="{FF2B5EF4-FFF2-40B4-BE49-F238E27FC236}">
                <a16:creationId xmlns:a16="http://schemas.microsoft.com/office/drawing/2014/main" id="{A24E360E-D926-4FCD-9FB0-B341EC16E685}"/>
              </a:ext>
            </a:extLst>
          </p:cNvPr>
          <p:cNvSpPr/>
          <p:nvPr/>
        </p:nvSpPr>
        <p:spPr>
          <a:xfrm>
            <a:off x="7692705" y="4014404"/>
            <a:ext cx="679508" cy="624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96F9902-1E6C-4D02-BDCA-BD7946E9485E}"/>
              </a:ext>
            </a:extLst>
          </p:cNvPr>
          <p:cNvPicPr>
            <a:picLocks noChangeAspect="1"/>
          </p:cNvPicPr>
          <p:nvPr/>
        </p:nvPicPr>
        <p:blipFill>
          <a:blip r:embed="rId5"/>
          <a:stretch>
            <a:fillRect/>
          </a:stretch>
        </p:blipFill>
        <p:spPr>
          <a:xfrm>
            <a:off x="8492408" y="1518407"/>
            <a:ext cx="5701739" cy="1008308"/>
          </a:xfrm>
          <a:prstGeom prst="rect">
            <a:avLst/>
          </a:prstGeom>
        </p:spPr>
      </p:pic>
      <p:pic>
        <p:nvPicPr>
          <p:cNvPr id="10" name="Picture 9">
            <a:extLst>
              <a:ext uri="{FF2B5EF4-FFF2-40B4-BE49-F238E27FC236}">
                <a16:creationId xmlns:a16="http://schemas.microsoft.com/office/drawing/2014/main" id="{DDB04DDC-2636-47B6-8806-6438B5DD524C}"/>
              </a:ext>
            </a:extLst>
          </p:cNvPr>
          <p:cNvPicPr>
            <a:picLocks noChangeAspect="1"/>
          </p:cNvPicPr>
          <p:nvPr/>
        </p:nvPicPr>
        <p:blipFill>
          <a:blip r:embed="rId6"/>
          <a:stretch>
            <a:fillRect/>
          </a:stretch>
        </p:blipFill>
        <p:spPr>
          <a:xfrm>
            <a:off x="8447714" y="4014404"/>
            <a:ext cx="6182686" cy="728805"/>
          </a:xfrm>
          <a:prstGeom prst="rect">
            <a:avLst/>
          </a:prstGeom>
        </p:spPr>
      </p:pic>
    </p:spTree>
    <p:extLst>
      <p:ext uri="{BB962C8B-B14F-4D97-AF65-F5344CB8AC3E}">
        <p14:creationId xmlns:p14="http://schemas.microsoft.com/office/powerpoint/2010/main" val="745466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0"/>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DBSCAN</a:t>
            </a:r>
            <a:endParaRPr lang="en-US" sz="500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8111908E-7911-47AC-8612-CE3DCA37BAA2}"/>
              </a:ext>
            </a:extLst>
          </p:cNvPr>
          <p:cNvPicPr>
            <a:picLocks noChangeAspect="1"/>
          </p:cNvPicPr>
          <p:nvPr/>
        </p:nvPicPr>
        <p:blipFill>
          <a:blip r:embed="rId3"/>
          <a:stretch>
            <a:fillRect/>
          </a:stretch>
        </p:blipFill>
        <p:spPr>
          <a:xfrm>
            <a:off x="3185108" y="1254854"/>
            <a:ext cx="7334250" cy="5334000"/>
          </a:xfrm>
          <a:prstGeom prst="rect">
            <a:avLst/>
          </a:prstGeom>
        </p:spPr>
      </p:pic>
    </p:spTree>
    <p:extLst>
      <p:ext uri="{BB962C8B-B14F-4D97-AF65-F5344CB8AC3E}">
        <p14:creationId xmlns:p14="http://schemas.microsoft.com/office/powerpoint/2010/main" val="1928754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0"/>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Calibri"/>
                <a:cs typeface="Calibri"/>
                <a:sym typeface="Barlow"/>
              </a:rPr>
              <a:t>Áp dụng PCA DBSCAN</a:t>
            </a:r>
            <a:endParaRPr lang="en-US" sz="5000">
              <a:solidFill>
                <a:schemeClr val="dk1"/>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35BBCE99-B70C-43FE-AD99-608784D6B68C}"/>
              </a:ext>
            </a:extLst>
          </p:cNvPr>
          <p:cNvPicPr>
            <a:picLocks noChangeAspect="1"/>
          </p:cNvPicPr>
          <p:nvPr/>
        </p:nvPicPr>
        <p:blipFill>
          <a:blip r:embed="rId3"/>
          <a:stretch>
            <a:fillRect/>
          </a:stretch>
        </p:blipFill>
        <p:spPr>
          <a:xfrm>
            <a:off x="8174569" y="2980298"/>
            <a:ext cx="5649641" cy="638264"/>
          </a:xfrm>
          <a:prstGeom prst="rect">
            <a:avLst/>
          </a:prstGeom>
        </p:spPr>
      </p:pic>
      <p:sp>
        <p:nvSpPr>
          <p:cNvPr id="13" name="Right Brace 12">
            <a:extLst>
              <a:ext uri="{FF2B5EF4-FFF2-40B4-BE49-F238E27FC236}">
                <a16:creationId xmlns:a16="http://schemas.microsoft.com/office/drawing/2014/main" id="{5787FFC6-30AF-464D-B8CB-67D0FD82C4C0}"/>
              </a:ext>
            </a:extLst>
          </p:cNvPr>
          <p:cNvSpPr/>
          <p:nvPr/>
        </p:nvSpPr>
        <p:spPr>
          <a:xfrm>
            <a:off x="7315200" y="989901"/>
            <a:ext cx="243281" cy="70215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A69ECBA3-4D11-4226-A108-D648EB80AE10}"/>
              </a:ext>
            </a:extLst>
          </p:cNvPr>
          <p:cNvPicPr>
            <a:picLocks noChangeAspect="1"/>
          </p:cNvPicPr>
          <p:nvPr/>
        </p:nvPicPr>
        <p:blipFill>
          <a:blip r:embed="rId4"/>
          <a:stretch>
            <a:fillRect/>
          </a:stretch>
        </p:blipFill>
        <p:spPr>
          <a:xfrm>
            <a:off x="9710137" y="4114800"/>
            <a:ext cx="3225233" cy="3689773"/>
          </a:xfrm>
          <a:prstGeom prst="rect">
            <a:avLst/>
          </a:prstGeom>
        </p:spPr>
      </p:pic>
      <p:pic>
        <p:nvPicPr>
          <p:cNvPr id="7" name="Picture 6">
            <a:extLst>
              <a:ext uri="{FF2B5EF4-FFF2-40B4-BE49-F238E27FC236}">
                <a16:creationId xmlns:a16="http://schemas.microsoft.com/office/drawing/2014/main" id="{5D4A2EFA-E3ED-488B-8879-2F483145D0C8}"/>
              </a:ext>
            </a:extLst>
          </p:cNvPr>
          <p:cNvPicPr>
            <a:picLocks noChangeAspect="1"/>
          </p:cNvPicPr>
          <p:nvPr/>
        </p:nvPicPr>
        <p:blipFill>
          <a:blip r:embed="rId5"/>
          <a:stretch>
            <a:fillRect/>
          </a:stretch>
        </p:blipFill>
        <p:spPr>
          <a:xfrm>
            <a:off x="7692389" y="1293901"/>
            <a:ext cx="6335009" cy="809738"/>
          </a:xfrm>
          <a:prstGeom prst="rect">
            <a:avLst/>
          </a:prstGeom>
        </p:spPr>
      </p:pic>
      <p:pic>
        <p:nvPicPr>
          <p:cNvPr id="11" name="Picture 10">
            <a:extLst>
              <a:ext uri="{FF2B5EF4-FFF2-40B4-BE49-F238E27FC236}">
                <a16:creationId xmlns:a16="http://schemas.microsoft.com/office/drawing/2014/main" id="{AFB25DC5-DA39-4672-A496-CA17A21A0D1F}"/>
              </a:ext>
            </a:extLst>
          </p:cNvPr>
          <p:cNvPicPr>
            <a:picLocks noChangeAspect="1"/>
          </p:cNvPicPr>
          <p:nvPr/>
        </p:nvPicPr>
        <p:blipFill>
          <a:blip r:embed="rId6"/>
          <a:stretch>
            <a:fillRect/>
          </a:stretch>
        </p:blipFill>
        <p:spPr>
          <a:xfrm>
            <a:off x="1073381" y="6234308"/>
            <a:ext cx="2412701" cy="1097670"/>
          </a:xfrm>
          <a:prstGeom prst="rect">
            <a:avLst/>
          </a:prstGeom>
        </p:spPr>
      </p:pic>
      <p:pic>
        <p:nvPicPr>
          <p:cNvPr id="15" name="Picture 14">
            <a:extLst>
              <a:ext uri="{FF2B5EF4-FFF2-40B4-BE49-F238E27FC236}">
                <a16:creationId xmlns:a16="http://schemas.microsoft.com/office/drawing/2014/main" id="{20EDBB4A-2927-4170-AA89-3DF7D9FDA574}"/>
              </a:ext>
            </a:extLst>
          </p:cNvPr>
          <p:cNvPicPr>
            <a:picLocks noChangeAspect="1"/>
          </p:cNvPicPr>
          <p:nvPr/>
        </p:nvPicPr>
        <p:blipFill>
          <a:blip r:embed="rId7"/>
          <a:stretch>
            <a:fillRect/>
          </a:stretch>
        </p:blipFill>
        <p:spPr>
          <a:xfrm>
            <a:off x="488812" y="961043"/>
            <a:ext cx="6210300" cy="4676775"/>
          </a:xfrm>
          <a:prstGeom prst="rect">
            <a:avLst/>
          </a:prstGeom>
        </p:spPr>
      </p:pic>
    </p:spTree>
    <p:extLst>
      <p:ext uri="{BB962C8B-B14F-4D97-AF65-F5344CB8AC3E}">
        <p14:creationId xmlns:p14="http://schemas.microsoft.com/office/powerpoint/2010/main" val="174059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3"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49" name="Google Shape;149;p23"/>
          <p:cNvSpPr/>
          <p:nvPr/>
        </p:nvSpPr>
        <p:spPr>
          <a:xfrm>
            <a:off x="6140537" y="299165"/>
            <a:ext cx="6437352"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Phân Loại (Classification)</a:t>
            </a:r>
            <a:endParaRPr sz="4450">
              <a:solidFill>
                <a:schemeClr val="dk1"/>
              </a:solidFill>
              <a:latin typeface="Calibri"/>
              <a:ea typeface="Calibri"/>
              <a:cs typeface="Calibri"/>
              <a:sym typeface="Calibri"/>
            </a:endParaRPr>
          </a:p>
        </p:txBody>
      </p:sp>
      <p:pic>
        <p:nvPicPr>
          <p:cNvPr id="150" name="Google Shape;150;p23" descr="Bullseye"/>
          <p:cNvPicPr preferRelativeResize="0"/>
          <p:nvPr/>
        </p:nvPicPr>
        <p:blipFill rotWithShape="1">
          <a:blip r:embed="rId4">
            <a:alphaModFix/>
          </a:blip>
          <a:srcRect/>
          <a:stretch/>
        </p:blipFill>
        <p:spPr>
          <a:xfrm>
            <a:off x="5798470" y="3485602"/>
            <a:ext cx="554415" cy="554415"/>
          </a:xfrm>
          <a:prstGeom prst="rect">
            <a:avLst/>
          </a:prstGeom>
          <a:noFill/>
          <a:ln>
            <a:noFill/>
          </a:ln>
        </p:spPr>
      </p:pic>
      <p:sp>
        <p:nvSpPr>
          <p:cNvPr id="151" name="Google Shape;151;p23"/>
          <p:cNvSpPr txBox="1"/>
          <p:nvPr/>
        </p:nvSpPr>
        <p:spPr>
          <a:xfrm>
            <a:off x="6506433" y="3485602"/>
            <a:ext cx="1757212"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rgbClr val="272525"/>
                </a:solidFill>
                <a:latin typeface="Barlow"/>
                <a:ea typeface="Barlow"/>
                <a:cs typeface="Barlow"/>
                <a:sym typeface="Barlow"/>
              </a:rPr>
              <a:t>Mục tiêu:</a:t>
            </a:r>
            <a:endParaRPr sz="3000">
              <a:solidFill>
                <a:schemeClr val="dk1"/>
              </a:solidFill>
              <a:latin typeface="Calibri"/>
              <a:ea typeface="Calibri"/>
              <a:cs typeface="Calibri"/>
              <a:sym typeface="Calibri"/>
            </a:endParaRPr>
          </a:p>
        </p:txBody>
      </p:sp>
      <p:sp>
        <p:nvSpPr>
          <p:cNvPr id="152" name="Google Shape;152;p23"/>
          <p:cNvSpPr txBox="1"/>
          <p:nvPr/>
        </p:nvSpPr>
        <p:spPr>
          <a:xfrm>
            <a:off x="6134684" y="1136077"/>
            <a:ext cx="6965965"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a:solidFill>
                  <a:srgbClr val="272525"/>
                </a:solidFill>
                <a:latin typeface="Montserrat"/>
                <a:ea typeface="Montserrat"/>
                <a:cs typeface="Montserrat"/>
                <a:sym typeface="Montserrat"/>
              </a:rPr>
              <a:t>Phân loại là kỹ thuật nhận dạng và gán nhãn dữ liệu vào các lớp hoặc nhóm định trước. Ứng dụng trong nhận diện hình ảnh và lọc thư rác.</a:t>
            </a:r>
            <a:endParaRPr sz="2500">
              <a:solidFill>
                <a:schemeClr val="dk1"/>
              </a:solidFill>
              <a:latin typeface="Calibri"/>
              <a:ea typeface="Calibri"/>
              <a:cs typeface="Calibri"/>
              <a:sym typeface="Calibri"/>
            </a:endParaRPr>
          </a:p>
        </p:txBody>
      </p:sp>
      <p:sp>
        <p:nvSpPr>
          <p:cNvPr id="153" name="Google Shape;153;p23"/>
          <p:cNvSpPr txBox="1"/>
          <p:nvPr/>
        </p:nvSpPr>
        <p:spPr>
          <a:xfrm>
            <a:off x="6352885" y="4036476"/>
            <a:ext cx="3548643" cy="3208571"/>
          </a:xfrm>
          <a:prstGeom prst="rect">
            <a:avLst/>
          </a:prstGeom>
          <a:noFill/>
          <a:ln>
            <a:noFill/>
          </a:ln>
        </p:spPr>
        <p:txBody>
          <a:bodyPr spcFirstLastPara="1" wrap="square" lIns="91425" tIns="45700" rIns="91425" bIns="45700" anchor="t" anchorCtr="0">
            <a:spAutoFit/>
          </a:bodyPr>
          <a:lstStyle/>
          <a:p>
            <a:pPr marL="0" marR="0" lvl="0" indent="0" algn="l" rtl="0">
              <a:lnSpc>
                <a:spcPct val="108000"/>
              </a:lnSpc>
              <a:spcBef>
                <a:spcPts val="0"/>
              </a:spcBef>
              <a:spcAft>
                <a:spcPts val="0"/>
              </a:spcAft>
              <a:buNone/>
            </a:pPr>
            <a:r>
              <a:rPr lang="en-US" sz="2500">
                <a:solidFill>
                  <a:srgbClr val="272525"/>
                </a:solidFill>
                <a:latin typeface="Montserrat"/>
                <a:ea typeface="Montserrat"/>
                <a:cs typeface="Montserrat"/>
                <a:sym typeface="Montserrat"/>
              </a:rPr>
              <a:t>- Phân loại các đối tượng vào từng nhóm/lớp đã biết trước</a:t>
            </a:r>
            <a:endParaRPr sz="2500">
              <a:solidFill>
                <a:srgbClr val="272525"/>
              </a:solidFill>
              <a:latin typeface="Montserrat"/>
              <a:ea typeface="Montserrat"/>
              <a:cs typeface="Montserrat"/>
              <a:sym typeface="Montserrat"/>
            </a:endParaRPr>
          </a:p>
          <a:p>
            <a:pPr marL="342900" marR="0" lvl="0" indent="-184150" algn="l" rtl="0">
              <a:lnSpc>
                <a:spcPct val="108000"/>
              </a:lnSpc>
              <a:spcBef>
                <a:spcPts val="0"/>
              </a:spcBef>
              <a:spcAft>
                <a:spcPts val="0"/>
              </a:spcAft>
              <a:buClr>
                <a:schemeClr val="dk1"/>
              </a:buClr>
              <a:buSzPts val="2500"/>
              <a:buFont typeface="Calibri"/>
              <a:buNone/>
            </a:pPr>
            <a:endParaRPr sz="2500">
              <a:solidFill>
                <a:srgbClr val="272525"/>
              </a:solidFill>
              <a:latin typeface="Montserrat"/>
              <a:ea typeface="Montserrat"/>
              <a:cs typeface="Montserrat"/>
              <a:sym typeface="Montserrat"/>
            </a:endParaRPr>
          </a:p>
          <a:p>
            <a:pPr marL="0" marR="0" lvl="0" indent="0" algn="l" rtl="0">
              <a:lnSpc>
                <a:spcPct val="108000"/>
              </a:lnSpc>
              <a:spcBef>
                <a:spcPts val="0"/>
              </a:spcBef>
              <a:spcAft>
                <a:spcPts val="0"/>
              </a:spcAft>
              <a:buClr>
                <a:srgbClr val="272525"/>
              </a:buClr>
              <a:buSzPts val="2500"/>
              <a:buFont typeface="Montserrat"/>
              <a:buNone/>
            </a:pPr>
            <a:r>
              <a:rPr lang="en-US" sz="2500">
                <a:solidFill>
                  <a:srgbClr val="272525"/>
                </a:solidFill>
                <a:latin typeface="Montserrat"/>
                <a:ea typeface="Montserrat"/>
                <a:cs typeface="Montserrat"/>
                <a:sym typeface="Montserrat"/>
              </a:rPr>
              <a:t>- Đầu ra là biến phân loại (categorical): ví dụ Yes/No, Tốt/Xấu, Loại 1/Loại 2/Loại 3,...</a:t>
            </a:r>
            <a:endParaRPr sz="2500">
              <a:solidFill>
                <a:schemeClr val="dk1"/>
              </a:solidFill>
              <a:latin typeface="Calibri"/>
              <a:ea typeface="Calibri"/>
              <a:cs typeface="Calibri"/>
              <a:sym typeface="Calibri"/>
            </a:endParaRPr>
          </a:p>
        </p:txBody>
      </p:sp>
      <p:pic>
        <p:nvPicPr>
          <p:cNvPr id="154" name="Google Shape;154;p23" descr="Presentation with bar chart RTL"/>
          <p:cNvPicPr preferRelativeResize="0"/>
          <p:nvPr/>
        </p:nvPicPr>
        <p:blipFill rotWithShape="1">
          <a:blip r:embed="rId5">
            <a:alphaModFix/>
          </a:blip>
          <a:srcRect/>
          <a:stretch/>
        </p:blipFill>
        <p:spPr>
          <a:xfrm>
            <a:off x="10212176" y="3482061"/>
            <a:ext cx="554415" cy="554415"/>
          </a:xfrm>
          <a:prstGeom prst="rect">
            <a:avLst/>
          </a:prstGeom>
          <a:noFill/>
          <a:ln>
            <a:noFill/>
          </a:ln>
        </p:spPr>
      </p:pic>
      <p:sp>
        <p:nvSpPr>
          <p:cNvPr id="155" name="Google Shape;155;p23"/>
          <p:cNvSpPr txBox="1"/>
          <p:nvPr/>
        </p:nvSpPr>
        <p:spPr>
          <a:xfrm>
            <a:off x="10768959" y="3481769"/>
            <a:ext cx="1917513"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rgbClr val="272525"/>
                </a:solidFill>
                <a:latin typeface="Barlow"/>
                <a:ea typeface="Barlow"/>
                <a:cs typeface="Barlow"/>
                <a:sym typeface="Barlow"/>
              </a:rPr>
              <a:t>Ứng dụng:</a:t>
            </a:r>
            <a:endParaRPr sz="3000">
              <a:solidFill>
                <a:schemeClr val="dk1"/>
              </a:solidFill>
              <a:latin typeface="Calibri"/>
              <a:ea typeface="Calibri"/>
              <a:cs typeface="Calibri"/>
              <a:sym typeface="Calibri"/>
            </a:endParaRPr>
          </a:p>
        </p:txBody>
      </p:sp>
      <p:sp>
        <p:nvSpPr>
          <p:cNvPr id="156" name="Google Shape;156;p23"/>
          <p:cNvSpPr txBox="1"/>
          <p:nvPr/>
        </p:nvSpPr>
        <p:spPr>
          <a:xfrm>
            <a:off x="10766591" y="4035767"/>
            <a:ext cx="3548643" cy="3528338"/>
          </a:xfrm>
          <a:prstGeom prst="rect">
            <a:avLst/>
          </a:prstGeom>
          <a:noFill/>
          <a:ln>
            <a:noFill/>
          </a:ln>
        </p:spPr>
        <p:txBody>
          <a:bodyPr spcFirstLastPara="1" wrap="square" lIns="91425" tIns="45700" rIns="91425" bIns="45700" anchor="t" anchorCtr="0">
            <a:spAutoFit/>
          </a:bodyPr>
          <a:lstStyle/>
          <a:p>
            <a:pPr marL="0" marR="0" lvl="0" indent="0" algn="l" rtl="0">
              <a:lnSpc>
                <a:spcPct val="135000"/>
              </a:lnSpc>
              <a:spcBef>
                <a:spcPts val="0"/>
              </a:spcBef>
              <a:spcAft>
                <a:spcPts val="0"/>
              </a:spcAft>
              <a:buClr>
                <a:srgbClr val="272525"/>
              </a:buClr>
              <a:buSzPts val="2000"/>
              <a:buFont typeface="Montserrat"/>
              <a:buNone/>
            </a:pPr>
            <a:r>
              <a:rPr lang="en-US" sz="2000">
                <a:solidFill>
                  <a:srgbClr val="272525"/>
                </a:solidFill>
                <a:latin typeface="Montserrat"/>
                <a:ea typeface="Montserrat"/>
                <a:cs typeface="Montserrat"/>
                <a:sym typeface="Montserrat"/>
              </a:rPr>
              <a:t>- Dự đoán khách hàng có trả được nợ không (chấm điểm tín dụng)</a:t>
            </a:r>
            <a:endParaRPr/>
          </a:p>
          <a:p>
            <a:pPr marL="0" marR="0" lvl="0" indent="0" algn="l" rtl="0">
              <a:lnSpc>
                <a:spcPct val="135000"/>
              </a:lnSpc>
              <a:spcBef>
                <a:spcPts val="0"/>
              </a:spcBef>
              <a:spcAft>
                <a:spcPts val="0"/>
              </a:spcAft>
              <a:buClr>
                <a:srgbClr val="272525"/>
              </a:buClr>
              <a:buSzPts val="2000"/>
              <a:buFont typeface="Montserrat"/>
              <a:buNone/>
            </a:pPr>
            <a:r>
              <a:rPr lang="en-US" sz="2000">
                <a:solidFill>
                  <a:srgbClr val="272525"/>
                </a:solidFill>
                <a:latin typeface="Montserrat"/>
                <a:ea typeface="Montserrat"/>
                <a:cs typeface="Montserrat"/>
                <a:sym typeface="Montserrat"/>
              </a:rPr>
              <a:t>- Phát hiện gian lận trong giao dịch tài chính</a:t>
            </a:r>
            <a:endParaRPr/>
          </a:p>
          <a:p>
            <a:pPr marL="0" marR="0" lvl="0" indent="0" algn="l" rtl="0">
              <a:lnSpc>
                <a:spcPct val="135000"/>
              </a:lnSpc>
              <a:spcBef>
                <a:spcPts val="0"/>
              </a:spcBef>
              <a:spcAft>
                <a:spcPts val="0"/>
              </a:spcAft>
              <a:buClr>
                <a:srgbClr val="272525"/>
              </a:buClr>
              <a:buSzPts val="2000"/>
              <a:buFont typeface="Montserrat"/>
              <a:buNone/>
            </a:pPr>
            <a:r>
              <a:rPr lang="en-US" sz="2000">
                <a:solidFill>
                  <a:srgbClr val="272525"/>
                </a:solidFill>
                <a:latin typeface="Montserrat"/>
                <a:ea typeface="Montserrat"/>
                <a:cs typeface="Montserrat"/>
                <a:sym typeface="Montserrat"/>
              </a:rPr>
              <a:t>- Dự đoán khách hàng có mua sản phẩm hay không (marketing)</a:t>
            </a:r>
            <a:endParaRPr/>
          </a:p>
          <a:p>
            <a:pPr marL="0" marR="0" lvl="0" indent="0" algn="l" rtl="0">
              <a:lnSpc>
                <a:spcPct val="135000"/>
              </a:lnSpc>
              <a:spcBef>
                <a:spcPts val="0"/>
              </a:spcBef>
              <a:spcAft>
                <a:spcPts val="0"/>
              </a:spcAft>
              <a:buClr>
                <a:srgbClr val="272525"/>
              </a:buClr>
              <a:buSzPts val="2000"/>
              <a:buFont typeface="Montserrat"/>
              <a:buNone/>
            </a:pPr>
            <a:r>
              <a:rPr lang="en-US" sz="2000">
                <a:solidFill>
                  <a:srgbClr val="272525"/>
                </a:solidFill>
                <a:latin typeface="Montserrat"/>
                <a:ea typeface="Montserrat"/>
                <a:cs typeface="Montserrat"/>
                <a:sym typeface="Montserrat"/>
              </a:rPr>
              <a:t>- Phân loại hồ sơ xin vay thành rủi ro cao/thấp</a:t>
            </a:r>
            <a:endParaRPr sz="20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p:nvPr/>
        </p:nvSpPr>
        <p:spPr>
          <a:xfrm>
            <a:off x="4985207" y="2579097"/>
            <a:ext cx="4659987"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Mô hình và dataset</a:t>
            </a:r>
            <a:endParaRPr sz="4450">
              <a:solidFill>
                <a:schemeClr val="dk1"/>
              </a:solidFill>
              <a:latin typeface="Calibri"/>
              <a:ea typeface="Calibri"/>
              <a:cs typeface="Calibri"/>
              <a:sym typeface="Calibri"/>
            </a:endParaRPr>
          </a:p>
        </p:txBody>
      </p:sp>
      <p:sp>
        <p:nvSpPr>
          <p:cNvPr id="163" name="Google Shape;163;p24"/>
          <p:cNvSpPr/>
          <p:nvPr/>
        </p:nvSpPr>
        <p:spPr>
          <a:xfrm>
            <a:off x="444496" y="4937795"/>
            <a:ext cx="5921270" cy="2067793"/>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p:nvPr/>
        </p:nvSpPr>
        <p:spPr>
          <a:xfrm>
            <a:off x="747891" y="5154370"/>
            <a:ext cx="3993493" cy="356235"/>
          </a:xfrm>
          <a:prstGeom prst="rect">
            <a:avLst/>
          </a:prstGeom>
          <a:noFill/>
          <a:ln>
            <a:noFill/>
          </a:ln>
        </p:spPr>
        <p:txBody>
          <a:bodyPr spcFirstLastPara="1" wrap="square" lIns="0" tIns="0" rIns="0" bIns="0" anchor="t" anchorCtr="0">
            <a:noAutofit/>
          </a:bodyPr>
          <a:lstStyle/>
          <a:p>
            <a:pPr marL="0" marR="0" lvl="0" indent="0" algn="l" rtl="0">
              <a:lnSpc>
                <a:spcPct val="87500"/>
              </a:lnSpc>
              <a:spcBef>
                <a:spcPts val="0"/>
              </a:spcBef>
              <a:spcAft>
                <a:spcPts val="0"/>
              </a:spcAft>
              <a:buClr>
                <a:srgbClr val="272525"/>
              </a:buClr>
              <a:buSzPts val="3200"/>
              <a:buFont typeface="Barlow"/>
              <a:buNone/>
            </a:pPr>
            <a:r>
              <a:rPr lang="en-US" sz="3200" b="1">
                <a:solidFill>
                  <a:srgbClr val="272525"/>
                </a:solidFill>
                <a:latin typeface="Barlow"/>
                <a:ea typeface="Barlow"/>
                <a:cs typeface="Barlow"/>
                <a:sym typeface="Barlow"/>
              </a:rPr>
              <a:t>Các mô hình sử dụng</a:t>
            </a:r>
            <a:endParaRPr sz="3200">
              <a:solidFill>
                <a:schemeClr val="dk1"/>
              </a:solidFill>
              <a:latin typeface="Calibri"/>
              <a:ea typeface="Calibri"/>
              <a:cs typeface="Calibri"/>
              <a:sym typeface="Calibri"/>
            </a:endParaRPr>
          </a:p>
        </p:txBody>
      </p:sp>
      <p:sp>
        <p:nvSpPr>
          <p:cNvPr id="165" name="Google Shape;165;p24"/>
          <p:cNvSpPr txBox="1"/>
          <p:nvPr/>
        </p:nvSpPr>
        <p:spPr>
          <a:xfrm>
            <a:off x="596195" y="5722543"/>
            <a:ext cx="5769600" cy="730031"/>
          </a:xfrm>
          <a:prstGeom prst="rect">
            <a:avLst/>
          </a:prstGeom>
          <a:noFill/>
          <a:ln>
            <a:noFill/>
          </a:ln>
        </p:spPr>
        <p:txBody>
          <a:bodyPr spcFirstLastPara="1" wrap="square" lIns="91425" tIns="45700" rIns="91425" bIns="45700" anchor="t" anchorCtr="0">
            <a:spAutoFit/>
          </a:bodyPr>
          <a:lstStyle/>
          <a:p>
            <a:pPr>
              <a:lnSpc>
                <a:spcPct val="96428"/>
              </a:lnSpc>
            </a:pPr>
            <a:r>
              <a:rPr lang="en-US" sz="2800">
                <a:solidFill>
                  <a:srgbClr val="272525"/>
                </a:solidFill>
                <a:latin typeface="Montserrat"/>
                <a:ea typeface="Montserrat"/>
                <a:cs typeface="Montserrat"/>
                <a:sym typeface="Montserrat"/>
              </a:rPr>
              <a:t>- LogisticRegression</a:t>
            </a:r>
            <a:endParaRPr lang="en-US" b="0">
              <a:solidFill>
                <a:srgbClr val="ABB2BF"/>
              </a:solidFill>
              <a:effectLst/>
              <a:latin typeface="Consolas" panose="020B0609020204030204" pitchFamily="49" charset="0"/>
            </a:endParaRPr>
          </a:p>
          <a:p>
            <a:pPr marL="0" marR="0" lvl="0" indent="0" algn="l" rtl="0">
              <a:lnSpc>
                <a:spcPct val="96428"/>
              </a:lnSpc>
              <a:spcBef>
                <a:spcPts val="0"/>
              </a:spcBef>
              <a:spcAft>
                <a:spcPts val="0"/>
              </a:spcAft>
              <a:buNone/>
            </a:pPr>
            <a:endParaRPr/>
          </a:p>
        </p:txBody>
      </p:sp>
      <p:sp>
        <p:nvSpPr>
          <p:cNvPr id="166" name="Google Shape;166;p24"/>
          <p:cNvSpPr/>
          <p:nvPr/>
        </p:nvSpPr>
        <p:spPr>
          <a:xfrm>
            <a:off x="6591944" y="4385045"/>
            <a:ext cx="7816985" cy="3075121"/>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txBox="1"/>
          <p:nvPr/>
        </p:nvSpPr>
        <p:spPr>
          <a:xfrm>
            <a:off x="6895344" y="4729789"/>
            <a:ext cx="217559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272525"/>
                </a:solidFill>
                <a:latin typeface="Barlow"/>
                <a:ea typeface="Barlow"/>
                <a:cs typeface="Barlow"/>
                <a:sym typeface="Barlow"/>
              </a:rPr>
              <a:t>Bộ Dataset</a:t>
            </a:r>
            <a:endParaRPr sz="3200">
              <a:solidFill>
                <a:schemeClr val="dk1"/>
              </a:solidFill>
              <a:latin typeface="Calibri"/>
              <a:ea typeface="Calibri"/>
              <a:cs typeface="Calibri"/>
              <a:sym typeface="Calibri"/>
            </a:endParaRPr>
          </a:p>
        </p:txBody>
      </p:sp>
      <p:sp>
        <p:nvSpPr>
          <p:cNvPr id="168" name="Google Shape;168;p24"/>
          <p:cNvSpPr txBox="1"/>
          <p:nvPr/>
        </p:nvSpPr>
        <p:spPr>
          <a:xfrm>
            <a:off x="6743648" y="5466510"/>
            <a:ext cx="74424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Tên: Fake_bills.csv</a:t>
            </a:r>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Số dòng: 1500</a:t>
            </a:r>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Số đặc trưng: 7 </a:t>
            </a:r>
            <a:endParaRPr sz="2800">
              <a:solidFill>
                <a:srgbClr val="272525"/>
              </a:solidFill>
              <a:latin typeface="Montserrat"/>
              <a:ea typeface="Montserrat"/>
              <a:cs typeface="Montserrat"/>
              <a:sym typeface="Montserrat"/>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Biến mục tiêu: is_genuine</a:t>
            </a:r>
            <a:endParaRPr/>
          </a:p>
        </p:txBody>
      </p:sp>
      <p:pic>
        <p:nvPicPr>
          <p:cNvPr id="169" name="Google Shape;169;p24"/>
          <p:cNvPicPr preferRelativeResize="0"/>
          <p:nvPr/>
        </p:nvPicPr>
        <p:blipFill rotWithShape="1">
          <a:blip r:embed="rId3">
            <a:alphaModFix/>
          </a:blip>
          <a:srcRect/>
          <a:stretch/>
        </p:blipFill>
        <p:spPr>
          <a:xfrm>
            <a:off x="0" y="-5128477"/>
            <a:ext cx="14630400" cy="7315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p:nvPr/>
        </p:nvSpPr>
        <p:spPr>
          <a:xfrm>
            <a:off x="2480293" y="-152365"/>
            <a:ext cx="9201600" cy="777300"/>
          </a:xfrm>
          <a:prstGeom prst="rect">
            <a:avLst/>
          </a:prstGeom>
          <a:noFill/>
          <a:ln>
            <a:noFill/>
          </a:ln>
        </p:spPr>
        <p:txBody>
          <a:bodyPr spcFirstLastPara="1" wrap="square" lIns="91425" tIns="45700" rIns="91425" bIns="45700" anchor="t" anchorCtr="0">
            <a:spAutoFit/>
          </a:bodyPr>
          <a:lstStyle/>
          <a:p>
            <a:pPr marL="0" marR="0" lvl="0" indent="0" algn="ctr"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Exploratory Data</a:t>
            </a:r>
            <a:r>
              <a:rPr lang="en-US" sz="1050">
                <a:solidFill>
                  <a:srgbClr val="CDCDCD"/>
                </a:solidFill>
                <a:highlight>
                  <a:srgbClr val="101218"/>
                </a:highlight>
              </a:rPr>
              <a:t> </a:t>
            </a:r>
            <a:r>
              <a:rPr lang="en-US" sz="4450" b="1">
                <a:solidFill>
                  <a:srgbClr val="7068F4"/>
                </a:solidFill>
                <a:latin typeface="Barlow"/>
                <a:ea typeface="Barlow"/>
                <a:cs typeface="Barlow"/>
                <a:sym typeface="Barlow"/>
              </a:rPr>
              <a:t>Analysis</a:t>
            </a:r>
            <a:endParaRPr sz="5000" b="1">
              <a:solidFill>
                <a:srgbClr val="7068F4"/>
              </a:solidFill>
              <a:latin typeface="Barlow"/>
              <a:ea typeface="Barlow"/>
              <a:cs typeface="Barlow"/>
              <a:sym typeface="Barlow"/>
            </a:endParaRPr>
          </a:p>
        </p:txBody>
      </p:sp>
      <p:sp>
        <p:nvSpPr>
          <p:cNvPr id="178" name="Google Shape;178;p25"/>
          <p:cNvSpPr txBox="1"/>
          <p:nvPr/>
        </p:nvSpPr>
        <p:spPr>
          <a:xfrm>
            <a:off x="385929" y="5648646"/>
            <a:ext cx="10444258"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Montserrat Light"/>
                <a:ea typeface="Montserrat Light"/>
                <a:cs typeface="Montserrat Light"/>
                <a:sym typeface="Montserrat Light"/>
              </a:rPr>
              <a:t>Nhận xét:</a:t>
            </a:r>
            <a:endParaRPr sz="2400">
              <a:latin typeface="Montserrat Light"/>
              <a:ea typeface="Montserrat Light"/>
              <a:cs typeface="Montserrat Light"/>
              <a:sym typeface="Montserrat Light"/>
            </a:endParaRPr>
          </a:p>
          <a:p>
            <a:pPr marL="457200" lvl="0" indent="-406400" algn="l" rtl="0">
              <a:spcBef>
                <a:spcPts val="0"/>
              </a:spcBef>
              <a:spcAft>
                <a:spcPts val="0"/>
              </a:spcAft>
              <a:buSzPts val="2800"/>
              <a:buFont typeface="Montserrat Light"/>
              <a:buChar char="+"/>
            </a:pPr>
            <a:r>
              <a:rPr lang="en-US" sz="2400">
                <a:latin typeface="Montserrat Light"/>
                <a:ea typeface="Montserrat Light"/>
                <a:cs typeface="Montserrat Light"/>
                <a:sym typeface="Montserrat Light"/>
              </a:rPr>
              <a:t>Có một cột giá trị bị thiếu khoảng 37 giá trị</a:t>
            </a:r>
            <a:endParaRPr sz="2400">
              <a:latin typeface="Montserrat Light"/>
              <a:ea typeface="Montserrat Light"/>
              <a:cs typeface="Montserrat Light"/>
              <a:sym typeface="Montserrat Light"/>
            </a:endParaRPr>
          </a:p>
        </p:txBody>
      </p:sp>
      <p:pic>
        <p:nvPicPr>
          <p:cNvPr id="3" name="Picture 2">
            <a:extLst>
              <a:ext uri="{FF2B5EF4-FFF2-40B4-BE49-F238E27FC236}">
                <a16:creationId xmlns:a16="http://schemas.microsoft.com/office/drawing/2014/main" id="{5B2690B8-519E-43A7-9335-E530E770E6FC}"/>
              </a:ext>
            </a:extLst>
          </p:cNvPr>
          <p:cNvPicPr>
            <a:picLocks noChangeAspect="1"/>
          </p:cNvPicPr>
          <p:nvPr/>
        </p:nvPicPr>
        <p:blipFill>
          <a:blip r:embed="rId3"/>
          <a:stretch>
            <a:fillRect/>
          </a:stretch>
        </p:blipFill>
        <p:spPr>
          <a:xfrm>
            <a:off x="260094" y="706546"/>
            <a:ext cx="5010849" cy="2897588"/>
          </a:xfrm>
          <a:prstGeom prst="rect">
            <a:avLst/>
          </a:prstGeom>
        </p:spPr>
      </p:pic>
      <p:pic>
        <p:nvPicPr>
          <p:cNvPr id="5" name="Picture 4">
            <a:extLst>
              <a:ext uri="{FF2B5EF4-FFF2-40B4-BE49-F238E27FC236}">
                <a16:creationId xmlns:a16="http://schemas.microsoft.com/office/drawing/2014/main" id="{9C5C79CF-AD3B-45BC-B02F-05E4795DC25D}"/>
              </a:ext>
            </a:extLst>
          </p:cNvPr>
          <p:cNvPicPr>
            <a:picLocks noChangeAspect="1"/>
          </p:cNvPicPr>
          <p:nvPr/>
        </p:nvPicPr>
        <p:blipFill>
          <a:blip r:embed="rId4"/>
          <a:stretch>
            <a:fillRect/>
          </a:stretch>
        </p:blipFill>
        <p:spPr>
          <a:xfrm>
            <a:off x="5702628" y="706546"/>
            <a:ext cx="8869013" cy="46036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p:nvPr/>
        </p:nvSpPr>
        <p:spPr>
          <a:xfrm>
            <a:off x="2771091" y="501181"/>
            <a:ext cx="9088218" cy="1425416"/>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Clr>
                <a:srgbClr val="7068F4"/>
              </a:buClr>
              <a:buSzPts val="4000"/>
              <a:buFont typeface="Barlow"/>
              <a:buNone/>
            </a:pPr>
            <a:r>
              <a:rPr lang="en-US" sz="4000" b="1">
                <a:solidFill>
                  <a:srgbClr val="7068F4"/>
                </a:solidFill>
                <a:latin typeface="Barlow"/>
                <a:ea typeface="Barlow"/>
                <a:cs typeface="Barlow"/>
                <a:sym typeface="Barlow"/>
              </a:rPr>
              <a:t>Mục tiêu của đề tài và </a:t>
            </a:r>
            <a:endParaRPr/>
          </a:p>
          <a:p>
            <a:pPr marL="0" marR="0" lvl="0" indent="0" algn="ctr" rtl="0">
              <a:lnSpc>
                <a:spcPct val="140000"/>
              </a:lnSpc>
              <a:spcBef>
                <a:spcPts val="0"/>
              </a:spcBef>
              <a:spcAft>
                <a:spcPts val="0"/>
              </a:spcAft>
              <a:buClr>
                <a:srgbClr val="7068F4"/>
              </a:buClr>
              <a:buSzPts val="4000"/>
              <a:buFont typeface="Barlow"/>
              <a:buNone/>
            </a:pPr>
            <a:r>
              <a:rPr lang="en-US" sz="4000" b="1">
                <a:solidFill>
                  <a:srgbClr val="7068F4"/>
                </a:solidFill>
                <a:latin typeface="Barlow"/>
                <a:ea typeface="Barlow"/>
                <a:cs typeface="Barlow"/>
                <a:sym typeface="Barlow"/>
              </a:rPr>
              <a:t>sự quan trọng đối với lĩnh vực tài chính</a:t>
            </a:r>
            <a:endParaRPr sz="4000">
              <a:solidFill>
                <a:schemeClr val="dk1"/>
              </a:solidFill>
              <a:latin typeface="Barlow"/>
              <a:ea typeface="Barlow"/>
              <a:cs typeface="Barlow"/>
              <a:sym typeface="Barlow"/>
            </a:endParaRPr>
          </a:p>
        </p:txBody>
      </p:sp>
      <p:sp>
        <p:nvSpPr>
          <p:cNvPr id="71" name="Google Shape;71;p14"/>
          <p:cNvSpPr txBox="1"/>
          <p:nvPr/>
        </p:nvSpPr>
        <p:spPr>
          <a:xfrm>
            <a:off x="880945" y="2445913"/>
            <a:ext cx="12076772" cy="20928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chemeClr val="dk1"/>
                </a:solidFill>
                <a:latin typeface="Montserrat"/>
                <a:ea typeface="Montserrat"/>
                <a:cs typeface="Montserrat"/>
                <a:sym typeface="Montserrat"/>
              </a:rPr>
              <a:t>Mục tiêu của đề tài:</a:t>
            </a:r>
            <a:endParaRPr/>
          </a:p>
          <a:p>
            <a:pPr marL="0" marR="0" lvl="0" indent="0" algn="l" rtl="0">
              <a:spcBef>
                <a:spcPts val="0"/>
              </a:spcBef>
              <a:spcAft>
                <a:spcPts val="0"/>
              </a:spcAft>
              <a:buNone/>
            </a:pPr>
            <a:r>
              <a:rPr lang="en-US" sz="2500">
                <a:solidFill>
                  <a:srgbClr val="272525"/>
                </a:solidFill>
                <a:latin typeface="Montserrat"/>
                <a:ea typeface="Montserrat"/>
                <a:cs typeface="Montserrat"/>
                <a:sym typeface="Montserrat"/>
              </a:rPr>
              <a:t>Khám phá cách các thuật toán học máy – hồi quy, phân loại, phân cụm – được ứng dụng trong các bài toán kinh tế thực tiễn như dự báo, đánh giá rủi ro, phân tích khách hàng,... từ đó giúp nâng cao hiệu quả ra quyết định trong lĩnh vực tài chính – kinh doanh.</a:t>
            </a:r>
            <a:endParaRPr sz="2500">
              <a:solidFill>
                <a:srgbClr val="272525"/>
              </a:solidFill>
              <a:latin typeface="Montserrat"/>
              <a:ea typeface="Montserrat"/>
              <a:cs typeface="Montserrat"/>
              <a:sym typeface="Montserrat"/>
            </a:endParaRPr>
          </a:p>
        </p:txBody>
      </p:sp>
      <p:sp>
        <p:nvSpPr>
          <p:cNvPr id="72" name="Google Shape;72;p14"/>
          <p:cNvSpPr txBox="1"/>
          <p:nvPr/>
        </p:nvSpPr>
        <p:spPr>
          <a:xfrm>
            <a:off x="959003" y="5130147"/>
            <a:ext cx="11998713" cy="1708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chemeClr val="dk1"/>
                </a:solidFill>
                <a:latin typeface="Montserrat"/>
                <a:ea typeface="Montserrat"/>
                <a:cs typeface="Montserrat"/>
                <a:sym typeface="Montserrat"/>
              </a:rPr>
              <a:t>Sự quan trọng với lĩnh vực tài chính:</a:t>
            </a:r>
            <a:endParaRPr/>
          </a:p>
          <a:p>
            <a:pPr marL="457200" marR="0" lvl="0" indent="-457200" algn="l" rtl="0">
              <a:spcBef>
                <a:spcPts val="0"/>
              </a:spcBef>
              <a:spcAft>
                <a:spcPts val="0"/>
              </a:spcAft>
              <a:buClr>
                <a:schemeClr val="dk1"/>
              </a:buClr>
              <a:buSzPts val="2500"/>
              <a:buFont typeface="Montserrat"/>
              <a:buChar char="-"/>
            </a:pPr>
            <a:r>
              <a:rPr lang="en-US" sz="2500">
                <a:solidFill>
                  <a:schemeClr val="dk1"/>
                </a:solidFill>
                <a:latin typeface="Montserrat"/>
                <a:ea typeface="Montserrat"/>
                <a:cs typeface="Montserrat"/>
                <a:sym typeface="Montserrat"/>
              </a:rPr>
              <a:t>Dữ liệu ngày càng nhiều &amp; phức tạp.</a:t>
            </a:r>
            <a:endParaRPr sz="2500" b="1">
              <a:solidFill>
                <a:schemeClr val="dk1"/>
              </a:solidFill>
              <a:latin typeface="Montserrat"/>
              <a:ea typeface="Montserrat"/>
              <a:cs typeface="Montserrat"/>
              <a:sym typeface="Montserrat"/>
            </a:endParaRPr>
          </a:p>
          <a:p>
            <a:pPr marL="457200" marR="0" lvl="0" indent="-457200" algn="l" rtl="0">
              <a:spcBef>
                <a:spcPts val="0"/>
              </a:spcBef>
              <a:spcAft>
                <a:spcPts val="0"/>
              </a:spcAft>
              <a:buClr>
                <a:schemeClr val="dk1"/>
              </a:buClr>
              <a:buSzPts val="2500"/>
              <a:buFont typeface="Montserrat"/>
              <a:buChar char="-"/>
            </a:pPr>
            <a:r>
              <a:rPr lang="en-US" sz="2500">
                <a:solidFill>
                  <a:schemeClr val="dk1"/>
                </a:solidFill>
                <a:latin typeface="Montserrat"/>
                <a:ea typeface="Montserrat"/>
                <a:cs typeface="Montserrat"/>
                <a:sym typeface="Montserrat"/>
              </a:rPr>
              <a:t>Cần dự đoán chính xác hơn bao giờ hết.</a:t>
            </a:r>
            <a:endParaRPr sz="2500">
              <a:solidFill>
                <a:schemeClr val="dk1"/>
              </a:solidFill>
              <a:latin typeface="Montserrat"/>
              <a:ea typeface="Montserrat"/>
              <a:cs typeface="Montserrat"/>
              <a:sym typeface="Montserrat"/>
            </a:endParaRPr>
          </a:p>
          <a:p>
            <a:pPr marL="457200" marR="0" lvl="0" indent="-457200" algn="l" rtl="0">
              <a:spcBef>
                <a:spcPts val="0"/>
              </a:spcBef>
              <a:spcAft>
                <a:spcPts val="0"/>
              </a:spcAft>
              <a:buClr>
                <a:schemeClr val="dk1"/>
              </a:buClr>
              <a:buSzPts val="2500"/>
              <a:buFont typeface="Montserrat"/>
              <a:buChar char="-"/>
            </a:pPr>
            <a:r>
              <a:rPr lang="en-US" sz="2500">
                <a:solidFill>
                  <a:schemeClr val="dk1"/>
                </a:solidFill>
                <a:latin typeface="Montserrat"/>
                <a:ea typeface="Montserrat"/>
                <a:cs typeface="Montserrat"/>
                <a:sym typeface="Montserrat"/>
              </a:rPr>
              <a:t>Ra quyết định nhanh và có cơ sở.</a:t>
            </a:r>
            <a:endParaRPr sz="2500" b="1">
              <a:solidFill>
                <a:schemeClr val="dk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p:nvPr/>
        </p:nvSpPr>
        <p:spPr>
          <a:xfrm>
            <a:off x="2480293" y="-152365"/>
            <a:ext cx="9201600" cy="955158"/>
          </a:xfrm>
          <a:prstGeom prst="rect">
            <a:avLst/>
          </a:prstGeom>
          <a:noFill/>
          <a:ln>
            <a:noFill/>
          </a:ln>
        </p:spPr>
        <p:txBody>
          <a:bodyPr spcFirstLastPara="1" wrap="square" lIns="91425" tIns="45700" rIns="91425" bIns="45700" anchor="t" anchorCtr="0">
            <a:spAutoFit/>
          </a:bodyPr>
          <a:lstStyle/>
          <a:p>
            <a:pPr marL="0" marR="0" lvl="0" indent="0" algn="ctr"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Tiền xử lý dữ liệu</a:t>
            </a:r>
            <a:endParaRPr sz="5000" b="1">
              <a:solidFill>
                <a:srgbClr val="7068F4"/>
              </a:solidFill>
              <a:latin typeface="Barlow"/>
              <a:ea typeface="Barlow"/>
              <a:cs typeface="Barlow"/>
              <a:sym typeface="Barlow"/>
            </a:endParaRPr>
          </a:p>
        </p:txBody>
      </p:sp>
      <p:sp>
        <p:nvSpPr>
          <p:cNvPr id="178" name="Google Shape;178;p25"/>
          <p:cNvSpPr txBox="1"/>
          <p:nvPr/>
        </p:nvSpPr>
        <p:spPr>
          <a:xfrm>
            <a:off x="5620658" y="3936631"/>
            <a:ext cx="10444258"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Montserrat Light"/>
                <a:ea typeface="Montserrat Light"/>
                <a:cs typeface="Montserrat Light"/>
                <a:sym typeface="Montserrat Light"/>
              </a:rPr>
              <a:t>Nhận xét:</a:t>
            </a:r>
            <a:endParaRPr sz="2400">
              <a:latin typeface="Montserrat Light"/>
              <a:ea typeface="Montserrat Light"/>
              <a:cs typeface="Montserrat Light"/>
              <a:sym typeface="Montserrat Light"/>
            </a:endParaRPr>
          </a:p>
          <a:p>
            <a:pPr marL="457200" lvl="0" indent="-406400" algn="l" rtl="0">
              <a:spcBef>
                <a:spcPts val="0"/>
              </a:spcBef>
              <a:spcAft>
                <a:spcPts val="0"/>
              </a:spcAft>
              <a:buSzPts val="2800"/>
              <a:buFont typeface="Montserrat Light"/>
              <a:buChar char="+"/>
            </a:pPr>
            <a:r>
              <a:rPr lang="en-US" sz="2400">
                <a:latin typeface="Montserrat Light"/>
                <a:ea typeface="Montserrat Light"/>
                <a:cs typeface="Montserrat Light"/>
                <a:sym typeface="Montserrat Light"/>
              </a:rPr>
              <a:t>Chuyển cột ‘is_genuine’ sang giá trị binary</a:t>
            </a:r>
          </a:p>
          <a:p>
            <a:pPr marL="457200" lvl="0" indent="-406400" algn="l" rtl="0">
              <a:spcBef>
                <a:spcPts val="0"/>
              </a:spcBef>
              <a:spcAft>
                <a:spcPts val="0"/>
              </a:spcAft>
              <a:buSzPts val="2800"/>
              <a:buFont typeface="Montserrat Light"/>
              <a:buChar char="+"/>
            </a:pPr>
            <a:r>
              <a:rPr lang="en-US" sz="2400">
                <a:latin typeface="Montserrat Light"/>
                <a:ea typeface="Montserrat Light"/>
                <a:cs typeface="Montserrat Light"/>
                <a:sym typeface="Montserrat Light"/>
              </a:rPr>
              <a:t>Điền missing_value bằng mean</a:t>
            </a:r>
          </a:p>
          <a:p>
            <a:pPr marL="457200" lvl="0" indent="-406400" algn="l" rtl="0">
              <a:spcBef>
                <a:spcPts val="0"/>
              </a:spcBef>
              <a:spcAft>
                <a:spcPts val="0"/>
              </a:spcAft>
              <a:buSzPts val="2800"/>
              <a:buFont typeface="Montserrat Light"/>
              <a:buChar char="+"/>
            </a:pPr>
            <a:r>
              <a:rPr lang="en-US" sz="2400">
                <a:latin typeface="Montserrat Light"/>
                <a:ea typeface="Montserrat Light"/>
                <a:cs typeface="Montserrat Light"/>
                <a:sym typeface="Montserrat Light"/>
              </a:rPr>
              <a:t>Cột ‘is_genuine’ đang bị mất cân bằng</a:t>
            </a:r>
            <a:endParaRPr sz="2400">
              <a:latin typeface="Montserrat Light"/>
              <a:ea typeface="Montserrat Light"/>
              <a:cs typeface="Montserrat Light"/>
              <a:sym typeface="Montserrat Light"/>
            </a:endParaRPr>
          </a:p>
        </p:txBody>
      </p:sp>
      <p:pic>
        <p:nvPicPr>
          <p:cNvPr id="4" name="Picture 3">
            <a:extLst>
              <a:ext uri="{FF2B5EF4-FFF2-40B4-BE49-F238E27FC236}">
                <a16:creationId xmlns:a16="http://schemas.microsoft.com/office/drawing/2014/main" id="{04F82CD2-2170-42BF-835F-5C2A586E30EF}"/>
              </a:ext>
            </a:extLst>
          </p:cNvPr>
          <p:cNvPicPr>
            <a:picLocks noChangeAspect="1"/>
          </p:cNvPicPr>
          <p:nvPr/>
        </p:nvPicPr>
        <p:blipFill>
          <a:blip r:embed="rId3"/>
          <a:stretch>
            <a:fillRect/>
          </a:stretch>
        </p:blipFill>
        <p:spPr>
          <a:xfrm>
            <a:off x="87596" y="974888"/>
            <a:ext cx="10126488" cy="800212"/>
          </a:xfrm>
          <a:prstGeom prst="rect">
            <a:avLst/>
          </a:prstGeom>
        </p:spPr>
      </p:pic>
      <p:pic>
        <p:nvPicPr>
          <p:cNvPr id="7" name="Picture 6">
            <a:extLst>
              <a:ext uri="{FF2B5EF4-FFF2-40B4-BE49-F238E27FC236}">
                <a16:creationId xmlns:a16="http://schemas.microsoft.com/office/drawing/2014/main" id="{65F89757-8ED2-499F-A600-14BF82D57D98}"/>
              </a:ext>
            </a:extLst>
          </p:cNvPr>
          <p:cNvPicPr>
            <a:picLocks noChangeAspect="1"/>
          </p:cNvPicPr>
          <p:nvPr/>
        </p:nvPicPr>
        <p:blipFill>
          <a:blip r:embed="rId4"/>
          <a:stretch>
            <a:fillRect/>
          </a:stretch>
        </p:blipFill>
        <p:spPr>
          <a:xfrm>
            <a:off x="87596" y="2286290"/>
            <a:ext cx="10335524" cy="838317"/>
          </a:xfrm>
          <a:prstGeom prst="rect">
            <a:avLst/>
          </a:prstGeom>
        </p:spPr>
      </p:pic>
      <p:pic>
        <p:nvPicPr>
          <p:cNvPr id="9" name="Picture 8">
            <a:extLst>
              <a:ext uri="{FF2B5EF4-FFF2-40B4-BE49-F238E27FC236}">
                <a16:creationId xmlns:a16="http://schemas.microsoft.com/office/drawing/2014/main" id="{DC2CFC19-1E8E-4B42-B0E1-F448E35EA8F5}"/>
              </a:ext>
            </a:extLst>
          </p:cNvPr>
          <p:cNvPicPr>
            <a:picLocks noChangeAspect="1"/>
          </p:cNvPicPr>
          <p:nvPr/>
        </p:nvPicPr>
        <p:blipFill>
          <a:blip r:embed="rId5"/>
          <a:stretch>
            <a:fillRect/>
          </a:stretch>
        </p:blipFill>
        <p:spPr>
          <a:xfrm>
            <a:off x="263561" y="3635797"/>
            <a:ext cx="4991797" cy="2448267"/>
          </a:xfrm>
          <a:prstGeom prst="rect">
            <a:avLst/>
          </a:prstGeom>
        </p:spPr>
      </p:pic>
    </p:spTree>
    <p:extLst>
      <p:ext uri="{BB962C8B-B14F-4D97-AF65-F5344CB8AC3E}">
        <p14:creationId xmlns:p14="http://schemas.microsoft.com/office/powerpoint/2010/main" val="630632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p:nvPr/>
        </p:nvSpPr>
        <p:spPr>
          <a:xfrm>
            <a:off x="2480293" y="-152365"/>
            <a:ext cx="9201600" cy="955158"/>
          </a:xfrm>
          <a:prstGeom prst="rect">
            <a:avLst/>
          </a:prstGeom>
          <a:noFill/>
          <a:ln>
            <a:noFill/>
          </a:ln>
        </p:spPr>
        <p:txBody>
          <a:bodyPr spcFirstLastPara="1" wrap="square" lIns="91425" tIns="45700" rIns="91425" bIns="45700" anchor="t" anchorCtr="0">
            <a:spAutoFit/>
          </a:bodyPr>
          <a:lstStyle/>
          <a:p>
            <a:pPr marL="0" marR="0" lvl="0" indent="0" algn="ctr"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Tiền xử lý dữ liệu</a:t>
            </a:r>
            <a:endParaRPr sz="5000" b="1">
              <a:solidFill>
                <a:srgbClr val="7068F4"/>
              </a:solidFill>
              <a:latin typeface="Barlow"/>
              <a:ea typeface="Barlow"/>
              <a:cs typeface="Barlow"/>
              <a:sym typeface="Barlow"/>
            </a:endParaRPr>
          </a:p>
        </p:txBody>
      </p:sp>
      <p:sp>
        <p:nvSpPr>
          <p:cNvPr id="178" name="Google Shape;178;p25"/>
          <p:cNvSpPr txBox="1"/>
          <p:nvPr/>
        </p:nvSpPr>
        <p:spPr>
          <a:xfrm>
            <a:off x="597529" y="6025489"/>
            <a:ext cx="10444258"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sz="2400">
              <a:latin typeface="Montserrat Light"/>
              <a:ea typeface="Montserrat Light"/>
              <a:cs typeface="Montserrat Light"/>
              <a:sym typeface="Montserrat Light"/>
            </a:endParaRPr>
          </a:p>
          <a:p>
            <a:pPr marL="457200" lvl="0" indent="-406400" algn="l" rtl="0">
              <a:spcBef>
                <a:spcPts val="0"/>
              </a:spcBef>
              <a:spcAft>
                <a:spcPts val="0"/>
              </a:spcAft>
              <a:buSzPts val="2800"/>
              <a:buFont typeface="Montserrat Light"/>
              <a:buChar char="+"/>
            </a:pPr>
            <a:r>
              <a:rPr lang="en-US" sz="2400">
                <a:latin typeface="Montserrat Light"/>
                <a:ea typeface="Montserrat Light"/>
                <a:cs typeface="Montserrat Light"/>
                <a:sym typeface="Montserrat Light"/>
              </a:rPr>
              <a:t>Thực hiện chuẩn hóa dữ liệu bằng MinMaxScaler</a:t>
            </a:r>
          </a:p>
        </p:txBody>
      </p:sp>
      <p:pic>
        <p:nvPicPr>
          <p:cNvPr id="3" name="Picture 2">
            <a:extLst>
              <a:ext uri="{FF2B5EF4-FFF2-40B4-BE49-F238E27FC236}">
                <a16:creationId xmlns:a16="http://schemas.microsoft.com/office/drawing/2014/main" id="{FD92B3C2-99E7-43EA-BA6A-BA3843DB1E10}"/>
              </a:ext>
            </a:extLst>
          </p:cNvPr>
          <p:cNvPicPr>
            <a:picLocks noChangeAspect="1"/>
          </p:cNvPicPr>
          <p:nvPr/>
        </p:nvPicPr>
        <p:blipFill>
          <a:blip r:embed="rId3"/>
          <a:stretch>
            <a:fillRect/>
          </a:stretch>
        </p:blipFill>
        <p:spPr>
          <a:xfrm>
            <a:off x="597529" y="1184632"/>
            <a:ext cx="7697274" cy="1047896"/>
          </a:xfrm>
          <a:prstGeom prst="rect">
            <a:avLst/>
          </a:prstGeom>
        </p:spPr>
      </p:pic>
      <p:pic>
        <p:nvPicPr>
          <p:cNvPr id="6" name="Picture 5">
            <a:extLst>
              <a:ext uri="{FF2B5EF4-FFF2-40B4-BE49-F238E27FC236}">
                <a16:creationId xmlns:a16="http://schemas.microsoft.com/office/drawing/2014/main" id="{A3C227FE-ADB6-4763-A1AB-F66A4014E58C}"/>
              </a:ext>
            </a:extLst>
          </p:cNvPr>
          <p:cNvPicPr>
            <a:picLocks noChangeAspect="1"/>
          </p:cNvPicPr>
          <p:nvPr/>
        </p:nvPicPr>
        <p:blipFill>
          <a:blip r:embed="rId4"/>
          <a:stretch>
            <a:fillRect/>
          </a:stretch>
        </p:blipFill>
        <p:spPr>
          <a:xfrm>
            <a:off x="774663" y="3102623"/>
            <a:ext cx="6306430" cy="2495898"/>
          </a:xfrm>
          <a:prstGeom prst="rect">
            <a:avLst/>
          </a:prstGeom>
        </p:spPr>
      </p:pic>
      <p:sp>
        <p:nvSpPr>
          <p:cNvPr id="11" name="Google Shape;178;p25">
            <a:extLst>
              <a:ext uri="{FF2B5EF4-FFF2-40B4-BE49-F238E27FC236}">
                <a16:creationId xmlns:a16="http://schemas.microsoft.com/office/drawing/2014/main" id="{38628221-8C6D-4578-9AA2-7971463BD130}"/>
              </a:ext>
            </a:extLst>
          </p:cNvPr>
          <p:cNvSpPr txBox="1"/>
          <p:nvPr/>
        </p:nvSpPr>
        <p:spPr>
          <a:xfrm>
            <a:off x="706108" y="1936914"/>
            <a:ext cx="10444258"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latin typeface="Montserrat Light"/>
              <a:ea typeface="Montserrat Light"/>
              <a:cs typeface="Montserrat Light"/>
              <a:sym typeface="Montserrat Light"/>
            </a:endParaRPr>
          </a:p>
          <a:p>
            <a:pPr marL="457200" lvl="0" indent="-406400" algn="l" rtl="0">
              <a:spcBef>
                <a:spcPts val="0"/>
              </a:spcBef>
              <a:spcAft>
                <a:spcPts val="0"/>
              </a:spcAft>
              <a:buSzPts val="2800"/>
              <a:buFont typeface="Montserrat Light"/>
              <a:buChar char="+"/>
            </a:pPr>
            <a:r>
              <a:rPr lang="en-US" sz="2400">
                <a:latin typeface="Montserrat Light"/>
                <a:ea typeface="Montserrat Light"/>
                <a:cs typeface="Montserrat Light"/>
                <a:sym typeface="Montserrat Light"/>
              </a:rPr>
              <a:t>Dùng RandomOverSampler để cân bằng dữ liệu</a:t>
            </a:r>
            <a:endParaRPr sz="2400">
              <a:latin typeface="Montserrat Light"/>
              <a:ea typeface="Montserrat Light"/>
              <a:cs typeface="Montserrat Light"/>
              <a:sym typeface="Montserrat Light"/>
            </a:endParaRPr>
          </a:p>
        </p:txBody>
      </p:sp>
    </p:spTree>
    <p:extLst>
      <p:ext uri="{BB962C8B-B14F-4D97-AF65-F5344CB8AC3E}">
        <p14:creationId xmlns:p14="http://schemas.microsoft.com/office/powerpoint/2010/main" val="3322585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p:nvPr/>
        </p:nvSpPr>
        <p:spPr>
          <a:xfrm>
            <a:off x="2480293" y="0"/>
            <a:ext cx="10262584" cy="955158"/>
          </a:xfrm>
          <a:prstGeom prst="rect">
            <a:avLst/>
          </a:prstGeom>
          <a:noFill/>
          <a:ln>
            <a:noFill/>
          </a:ln>
        </p:spPr>
        <p:txBody>
          <a:bodyPr spcFirstLastPara="1" wrap="square" lIns="91425" tIns="45700" rIns="91425" bIns="45700" anchor="t" anchorCtr="0">
            <a:spAutoFit/>
          </a:bodyPr>
          <a:lstStyle/>
          <a:p>
            <a:pPr marL="0" marR="0" lvl="0" indent="0" algn="ctr"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Thực hiện mô hình LogisticRegression</a:t>
            </a:r>
            <a:endParaRPr sz="5000" b="1">
              <a:solidFill>
                <a:srgbClr val="7068F4"/>
              </a:solidFill>
              <a:latin typeface="Barlow"/>
              <a:ea typeface="Barlow"/>
              <a:cs typeface="Barlow"/>
              <a:sym typeface="Barlow"/>
            </a:endParaRPr>
          </a:p>
        </p:txBody>
      </p:sp>
      <p:sp>
        <p:nvSpPr>
          <p:cNvPr id="178" name="Google Shape;178;p25"/>
          <p:cNvSpPr txBox="1"/>
          <p:nvPr/>
        </p:nvSpPr>
        <p:spPr>
          <a:xfrm>
            <a:off x="387804" y="1755493"/>
            <a:ext cx="10444258"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sz="2400">
              <a:latin typeface="Montserrat Light"/>
              <a:ea typeface="Montserrat Light"/>
              <a:cs typeface="Montserrat Light"/>
              <a:sym typeface="Montserrat Light"/>
            </a:endParaRPr>
          </a:p>
          <a:p>
            <a:pPr marL="457200" lvl="0" indent="-406400" algn="l" rtl="0">
              <a:spcBef>
                <a:spcPts val="0"/>
              </a:spcBef>
              <a:spcAft>
                <a:spcPts val="0"/>
              </a:spcAft>
              <a:buSzPts val="2800"/>
              <a:buFont typeface="Montserrat Light"/>
              <a:buChar char="+"/>
            </a:pPr>
            <a:r>
              <a:rPr lang="en-US" sz="2400">
                <a:latin typeface="Montserrat Light"/>
                <a:ea typeface="Montserrat Light"/>
                <a:cs typeface="Montserrat Light"/>
                <a:sym typeface="Montserrat Light"/>
              </a:rPr>
              <a:t>Thực hiện chia dữ liệu ra thành tập train và tập test</a:t>
            </a:r>
          </a:p>
        </p:txBody>
      </p:sp>
      <p:pic>
        <p:nvPicPr>
          <p:cNvPr id="4" name="Picture 3">
            <a:extLst>
              <a:ext uri="{FF2B5EF4-FFF2-40B4-BE49-F238E27FC236}">
                <a16:creationId xmlns:a16="http://schemas.microsoft.com/office/drawing/2014/main" id="{9EF5E1A7-4B5E-4A7A-91AF-3D47963ED400}"/>
              </a:ext>
            </a:extLst>
          </p:cNvPr>
          <p:cNvPicPr>
            <a:picLocks noChangeAspect="1"/>
          </p:cNvPicPr>
          <p:nvPr/>
        </p:nvPicPr>
        <p:blipFill>
          <a:blip r:embed="rId3"/>
          <a:stretch>
            <a:fillRect/>
          </a:stretch>
        </p:blipFill>
        <p:spPr>
          <a:xfrm>
            <a:off x="447699" y="1102306"/>
            <a:ext cx="12174649" cy="857370"/>
          </a:xfrm>
          <a:prstGeom prst="rect">
            <a:avLst/>
          </a:prstGeom>
        </p:spPr>
      </p:pic>
      <p:pic>
        <p:nvPicPr>
          <p:cNvPr id="7" name="Picture 6">
            <a:extLst>
              <a:ext uri="{FF2B5EF4-FFF2-40B4-BE49-F238E27FC236}">
                <a16:creationId xmlns:a16="http://schemas.microsoft.com/office/drawing/2014/main" id="{5EB82DD2-C084-4CE6-8460-B38783321E11}"/>
              </a:ext>
            </a:extLst>
          </p:cNvPr>
          <p:cNvPicPr>
            <a:picLocks noChangeAspect="1"/>
          </p:cNvPicPr>
          <p:nvPr/>
        </p:nvPicPr>
        <p:blipFill>
          <a:blip r:embed="rId4"/>
          <a:stretch>
            <a:fillRect/>
          </a:stretch>
        </p:blipFill>
        <p:spPr>
          <a:xfrm>
            <a:off x="387804" y="2951878"/>
            <a:ext cx="13565493" cy="2476846"/>
          </a:xfrm>
          <a:prstGeom prst="rect">
            <a:avLst/>
          </a:prstGeom>
        </p:spPr>
      </p:pic>
      <p:sp>
        <p:nvSpPr>
          <p:cNvPr id="12" name="Google Shape;178;p25">
            <a:extLst>
              <a:ext uri="{FF2B5EF4-FFF2-40B4-BE49-F238E27FC236}">
                <a16:creationId xmlns:a16="http://schemas.microsoft.com/office/drawing/2014/main" id="{0293E127-5D43-4187-B623-7678C2632ED3}"/>
              </a:ext>
            </a:extLst>
          </p:cNvPr>
          <p:cNvSpPr txBox="1"/>
          <p:nvPr/>
        </p:nvSpPr>
        <p:spPr>
          <a:xfrm>
            <a:off x="447698" y="5701810"/>
            <a:ext cx="13066965" cy="2031295"/>
          </a:xfrm>
          <a:prstGeom prst="rect">
            <a:avLst/>
          </a:prstGeom>
          <a:noFill/>
          <a:ln>
            <a:noFill/>
          </a:ln>
        </p:spPr>
        <p:txBody>
          <a:bodyPr spcFirstLastPara="1" wrap="square" lIns="91425" tIns="91425" rIns="91425" bIns="91425" anchor="t" anchorCtr="0">
            <a:spAutoFit/>
          </a:bodyPr>
          <a:lstStyle/>
          <a:p>
            <a:r>
              <a:rPr lang="vi-VN" sz="2400">
                <a:latin typeface="Montserrat" panose="00000500000000000000" pitchFamily="2" charset="0"/>
              </a:rPr>
              <a:t>Sử dụng GridSearchCV để tối ưu hóa Logistic Regression, thử nghiệm các tham số penalty (l1, l2, elasticnet), dual, C (1 đến 5), solver (lbfgs, liblinear, newton-cg, newton-cholesky, sag, saga), và max_iter (5 đến 7) trên tập huấn luyện</a:t>
            </a:r>
          </a:p>
          <a:p>
            <a:pPr marL="0" lvl="0" indent="0" algn="l" rtl="0">
              <a:spcBef>
                <a:spcPts val="0"/>
              </a:spcBef>
              <a:spcAft>
                <a:spcPts val="0"/>
              </a:spcAft>
              <a:buNone/>
            </a:pPr>
            <a:endParaRPr lang="en-US" sz="2400">
              <a:latin typeface="Montserrat Light"/>
              <a:ea typeface="Montserrat Light"/>
              <a:cs typeface="Montserrat Light"/>
              <a:sym typeface="Montserrat Light"/>
            </a:endParaRPr>
          </a:p>
          <a:p>
            <a:pPr marL="50800">
              <a:buSzPts val="2800"/>
            </a:pPr>
            <a:endParaRPr lang="en-US" sz="2400">
              <a:latin typeface="Montserrat Light"/>
              <a:ea typeface="Montserrat Light"/>
              <a:cs typeface="Montserrat Light"/>
              <a:sym typeface="Montserrat Light"/>
            </a:endParaRPr>
          </a:p>
        </p:txBody>
      </p:sp>
    </p:spTree>
    <p:extLst>
      <p:ext uri="{BB962C8B-B14F-4D97-AF65-F5344CB8AC3E}">
        <p14:creationId xmlns:p14="http://schemas.microsoft.com/office/powerpoint/2010/main" val="18903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p:nvPr/>
        </p:nvSpPr>
        <p:spPr>
          <a:xfrm>
            <a:off x="2480293" y="0"/>
            <a:ext cx="10262584" cy="955158"/>
          </a:xfrm>
          <a:prstGeom prst="rect">
            <a:avLst/>
          </a:prstGeom>
          <a:noFill/>
          <a:ln>
            <a:noFill/>
          </a:ln>
        </p:spPr>
        <p:txBody>
          <a:bodyPr spcFirstLastPara="1" wrap="square" lIns="91425" tIns="45700" rIns="91425" bIns="45700" anchor="t" anchorCtr="0">
            <a:spAutoFit/>
          </a:bodyPr>
          <a:lstStyle/>
          <a:p>
            <a:pPr marL="0" marR="0" lvl="0" indent="0" algn="ctr"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Thực hiện mô hình LogisticRegression</a:t>
            </a:r>
            <a:endParaRPr sz="5000" b="1">
              <a:solidFill>
                <a:srgbClr val="7068F4"/>
              </a:solidFill>
              <a:latin typeface="Barlow"/>
              <a:ea typeface="Barlow"/>
              <a:cs typeface="Barlow"/>
              <a:sym typeface="Barlow"/>
            </a:endParaRPr>
          </a:p>
        </p:txBody>
      </p:sp>
      <p:sp>
        <p:nvSpPr>
          <p:cNvPr id="178" name="Google Shape;178;p25"/>
          <p:cNvSpPr txBox="1"/>
          <p:nvPr/>
        </p:nvSpPr>
        <p:spPr>
          <a:xfrm>
            <a:off x="447698" y="1979659"/>
            <a:ext cx="11432284"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sz="2400">
              <a:latin typeface="Montserrat Light"/>
              <a:ea typeface="Montserrat Light"/>
              <a:cs typeface="Montserrat Light"/>
              <a:sym typeface="Montserrat Light"/>
            </a:endParaRPr>
          </a:p>
          <a:p>
            <a:r>
              <a:rPr lang="en-US" sz="2400">
                <a:latin typeface="Montserrat" panose="00000500000000000000" pitchFamily="2" charset="0"/>
              </a:rPr>
              <a:t>Khởi tạo mô hình Logistic Regression với tham số C=2.5, max_iter=5, penalty='l1', và solver='liblinear' để huấn luyện dữ liệu.</a:t>
            </a:r>
          </a:p>
        </p:txBody>
      </p:sp>
      <p:sp>
        <p:nvSpPr>
          <p:cNvPr id="12" name="Google Shape;178;p25">
            <a:extLst>
              <a:ext uri="{FF2B5EF4-FFF2-40B4-BE49-F238E27FC236}">
                <a16:creationId xmlns:a16="http://schemas.microsoft.com/office/drawing/2014/main" id="{0293E127-5D43-4187-B623-7678C2632ED3}"/>
              </a:ext>
            </a:extLst>
          </p:cNvPr>
          <p:cNvSpPr txBox="1"/>
          <p:nvPr/>
        </p:nvSpPr>
        <p:spPr>
          <a:xfrm>
            <a:off x="447698" y="5701810"/>
            <a:ext cx="13066965" cy="1661963"/>
          </a:xfrm>
          <a:prstGeom prst="rect">
            <a:avLst/>
          </a:prstGeom>
          <a:noFill/>
          <a:ln>
            <a:noFill/>
          </a:ln>
        </p:spPr>
        <p:txBody>
          <a:bodyPr spcFirstLastPara="1" wrap="square" lIns="91425" tIns="91425" rIns="91425" bIns="91425" anchor="t" anchorCtr="0">
            <a:spAutoFit/>
          </a:bodyPr>
          <a:lstStyle/>
          <a:p>
            <a:r>
              <a:rPr lang="vi-VN" sz="2400">
                <a:latin typeface="Montserrat" panose="00000500000000000000" pitchFamily="2" charset="0"/>
              </a:rPr>
              <a:t>Huấn luyện mô hình Logistic Regression trên tập dữ liệu train (X_train, y_train) bằng phương thức fit()</a:t>
            </a:r>
          </a:p>
          <a:p>
            <a:pPr marL="0" lvl="0" indent="0" algn="l" rtl="0">
              <a:spcBef>
                <a:spcPts val="0"/>
              </a:spcBef>
              <a:spcAft>
                <a:spcPts val="0"/>
              </a:spcAft>
              <a:buNone/>
            </a:pPr>
            <a:endParaRPr lang="en-US" sz="2400">
              <a:latin typeface="Montserrat Light"/>
              <a:ea typeface="Montserrat Light"/>
              <a:cs typeface="Montserrat Light"/>
              <a:sym typeface="Montserrat Light"/>
            </a:endParaRPr>
          </a:p>
          <a:p>
            <a:pPr marL="50800">
              <a:buSzPts val="2800"/>
            </a:pPr>
            <a:endParaRPr lang="en-US" sz="2400">
              <a:latin typeface="Montserrat Light"/>
              <a:ea typeface="Montserrat Light"/>
              <a:cs typeface="Montserrat Light"/>
              <a:sym typeface="Montserrat Light"/>
            </a:endParaRPr>
          </a:p>
        </p:txBody>
      </p:sp>
      <p:pic>
        <p:nvPicPr>
          <p:cNvPr id="3" name="Picture 2">
            <a:extLst>
              <a:ext uri="{FF2B5EF4-FFF2-40B4-BE49-F238E27FC236}">
                <a16:creationId xmlns:a16="http://schemas.microsoft.com/office/drawing/2014/main" id="{9E09EEFA-024F-4058-B12D-95D1F0460A9D}"/>
              </a:ext>
            </a:extLst>
          </p:cNvPr>
          <p:cNvPicPr>
            <a:picLocks noChangeAspect="1"/>
          </p:cNvPicPr>
          <p:nvPr/>
        </p:nvPicPr>
        <p:blipFill>
          <a:blip r:embed="rId3"/>
          <a:stretch>
            <a:fillRect/>
          </a:stretch>
        </p:blipFill>
        <p:spPr>
          <a:xfrm>
            <a:off x="616307" y="1208026"/>
            <a:ext cx="9069066" cy="771633"/>
          </a:xfrm>
          <a:prstGeom prst="rect">
            <a:avLst/>
          </a:prstGeom>
        </p:spPr>
      </p:pic>
      <p:pic>
        <p:nvPicPr>
          <p:cNvPr id="6" name="Picture 5">
            <a:extLst>
              <a:ext uri="{FF2B5EF4-FFF2-40B4-BE49-F238E27FC236}">
                <a16:creationId xmlns:a16="http://schemas.microsoft.com/office/drawing/2014/main" id="{C722CC01-B201-48D7-AEE7-1B4722C55BCB}"/>
              </a:ext>
            </a:extLst>
          </p:cNvPr>
          <p:cNvPicPr>
            <a:picLocks noChangeAspect="1"/>
          </p:cNvPicPr>
          <p:nvPr/>
        </p:nvPicPr>
        <p:blipFill>
          <a:blip r:embed="rId4"/>
          <a:stretch>
            <a:fillRect/>
          </a:stretch>
        </p:blipFill>
        <p:spPr>
          <a:xfrm>
            <a:off x="706831" y="3885921"/>
            <a:ext cx="5517801" cy="1046516"/>
          </a:xfrm>
          <a:prstGeom prst="rect">
            <a:avLst/>
          </a:prstGeom>
        </p:spPr>
      </p:pic>
    </p:spTree>
    <p:extLst>
      <p:ext uri="{BB962C8B-B14F-4D97-AF65-F5344CB8AC3E}">
        <p14:creationId xmlns:p14="http://schemas.microsoft.com/office/powerpoint/2010/main" val="744231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p:nvPr/>
        </p:nvSpPr>
        <p:spPr>
          <a:xfrm>
            <a:off x="2480293" y="0"/>
            <a:ext cx="10262584" cy="955158"/>
          </a:xfrm>
          <a:prstGeom prst="rect">
            <a:avLst/>
          </a:prstGeom>
          <a:noFill/>
          <a:ln>
            <a:noFill/>
          </a:ln>
        </p:spPr>
        <p:txBody>
          <a:bodyPr spcFirstLastPara="1" wrap="square" lIns="91425" tIns="45700" rIns="91425" bIns="45700" anchor="t" anchorCtr="0">
            <a:spAutoFit/>
          </a:bodyPr>
          <a:lstStyle/>
          <a:p>
            <a:pPr marL="0" marR="0" lvl="0" indent="0" algn="ctr"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Thực hiện mô hình LogisticRegression</a:t>
            </a:r>
            <a:endParaRPr sz="5000" b="1">
              <a:solidFill>
                <a:srgbClr val="7068F4"/>
              </a:solidFill>
              <a:latin typeface="Barlow"/>
              <a:ea typeface="Barlow"/>
              <a:cs typeface="Barlow"/>
              <a:sym typeface="Barlow"/>
            </a:endParaRPr>
          </a:p>
        </p:txBody>
      </p:sp>
      <p:sp>
        <p:nvSpPr>
          <p:cNvPr id="12" name="Google Shape;178;p25">
            <a:extLst>
              <a:ext uri="{FF2B5EF4-FFF2-40B4-BE49-F238E27FC236}">
                <a16:creationId xmlns:a16="http://schemas.microsoft.com/office/drawing/2014/main" id="{0293E127-5D43-4187-B623-7678C2632ED3}"/>
              </a:ext>
            </a:extLst>
          </p:cNvPr>
          <p:cNvSpPr txBox="1"/>
          <p:nvPr/>
        </p:nvSpPr>
        <p:spPr>
          <a:xfrm>
            <a:off x="481255" y="4997976"/>
            <a:ext cx="5869212" cy="3231624"/>
          </a:xfrm>
          <a:prstGeom prst="rect">
            <a:avLst/>
          </a:prstGeom>
          <a:noFill/>
          <a:ln>
            <a:noFill/>
          </a:ln>
        </p:spPr>
        <p:txBody>
          <a:bodyPr spcFirstLastPara="1" wrap="square" lIns="91425" tIns="91425" rIns="91425" bIns="91425" anchor="t" anchorCtr="0">
            <a:spAutoFit/>
          </a:bodyPr>
          <a:lstStyle/>
          <a:p>
            <a:r>
              <a:rPr lang="en-US" sz="3000">
                <a:latin typeface="Montserrat" panose="00000500000000000000" pitchFamily="2" charset="0"/>
              </a:rPr>
              <a:t>Mô hình đạt độ chính xác (accuracy) 0.97, với F1-score trung bình 0.97 cho cả hai lớp (0 và 1), trên tập dữ liệu 400 mẫu.</a:t>
            </a:r>
          </a:p>
          <a:p>
            <a:pPr marL="0" lvl="0" indent="0" algn="l" rtl="0">
              <a:spcBef>
                <a:spcPts val="0"/>
              </a:spcBef>
              <a:spcAft>
                <a:spcPts val="0"/>
              </a:spcAft>
              <a:buNone/>
            </a:pPr>
            <a:endParaRPr lang="en-US" sz="2400">
              <a:latin typeface="Montserrat Light"/>
              <a:ea typeface="Montserrat Light"/>
              <a:cs typeface="Montserrat Light"/>
              <a:sym typeface="Montserrat Light"/>
            </a:endParaRPr>
          </a:p>
          <a:p>
            <a:pPr marL="50800">
              <a:buSzPts val="2800"/>
            </a:pPr>
            <a:endParaRPr lang="en-US" sz="2400">
              <a:latin typeface="Montserrat Light"/>
              <a:ea typeface="Montserrat Light"/>
              <a:cs typeface="Montserrat Light"/>
              <a:sym typeface="Montserrat Light"/>
            </a:endParaRPr>
          </a:p>
        </p:txBody>
      </p:sp>
      <p:pic>
        <p:nvPicPr>
          <p:cNvPr id="4" name="Picture 3">
            <a:extLst>
              <a:ext uri="{FF2B5EF4-FFF2-40B4-BE49-F238E27FC236}">
                <a16:creationId xmlns:a16="http://schemas.microsoft.com/office/drawing/2014/main" id="{E48A1070-E495-4DE2-9EB0-27906BA3CFDD}"/>
              </a:ext>
            </a:extLst>
          </p:cNvPr>
          <p:cNvPicPr>
            <a:picLocks noChangeAspect="1"/>
          </p:cNvPicPr>
          <p:nvPr/>
        </p:nvPicPr>
        <p:blipFill>
          <a:blip r:embed="rId3"/>
          <a:stretch>
            <a:fillRect/>
          </a:stretch>
        </p:blipFill>
        <p:spPr>
          <a:xfrm>
            <a:off x="187382" y="1099263"/>
            <a:ext cx="7245264" cy="3482619"/>
          </a:xfrm>
          <a:prstGeom prst="rect">
            <a:avLst/>
          </a:prstGeom>
        </p:spPr>
      </p:pic>
      <p:pic>
        <p:nvPicPr>
          <p:cNvPr id="7" name="Picture 6">
            <a:extLst>
              <a:ext uri="{FF2B5EF4-FFF2-40B4-BE49-F238E27FC236}">
                <a16:creationId xmlns:a16="http://schemas.microsoft.com/office/drawing/2014/main" id="{DEEFD7A8-7CB0-4BD6-B4C4-AC03782306AB}"/>
              </a:ext>
            </a:extLst>
          </p:cNvPr>
          <p:cNvPicPr>
            <a:picLocks noChangeAspect="1"/>
          </p:cNvPicPr>
          <p:nvPr/>
        </p:nvPicPr>
        <p:blipFill>
          <a:blip r:embed="rId4"/>
          <a:stretch>
            <a:fillRect/>
          </a:stretch>
        </p:blipFill>
        <p:spPr>
          <a:xfrm>
            <a:off x="7905444" y="955158"/>
            <a:ext cx="5902835" cy="4177412"/>
          </a:xfrm>
          <a:prstGeom prst="rect">
            <a:avLst/>
          </a:prstGeom>
        </p:spPr>
      </p:pic>
      <p:sp>
        <p:nvSpPr>
          <p:cNvPr id="13" name="TextBox 12">
            <a:extLst>
              <a:ext uri="{FF2B5EF4-FFF2-40B4-BE49-F238E27FC236}">
                <a16:creationId xmlns:a16="http://schemas.microsoft.com/office/drawing/2014/main" id="{641C38FC-F4B4-42B8-85D2-BE427C14AD73}"/>
              </a:ext>
            </a:extLst>
          </p:cNvPr>
          <p:cNvSpPr txBox="1"/>
          <p:nvPr/>
        </p:nvSpPr>
        <p:spPr>
          <a:xfrm>
            <a:off x="6954473" y="5644292"/>
            <a:ext cx="7315200" cy="1938992"/>
          </a:xfrm>
          <a:prstGeom prst="rect">
            <a:avLst/>
          </a:prstGeom>
          <a:noFill/>
        </p:spPr>
        <p:txBody>
          <a:bodyPr wrap="square">
            <a:spAutoFit/>
          </a:bodyPr>
          <a:lstStyle/>
          <a:p>
            <a:r>
              <a:rPr lang="en-US" sz="3000">
                <a:latin typeface="Montserrat" panose="00000500000000000000" pitchFamily="2" charset="0"/>
              </a:rPr>
              <a:t>Confusion Matrix cho thấy mô hình dự đoán chính xác 99% mẫu, với chỉ 6 mẫu lớp 0 bị nhầm thành lớp 1 và 1 mẫu lớp 1 bị nhầm thành lớp 0</a:t>
            </a:r>
          </a:p>
        </p:txBody>
      </p:sp>
    </p:spTree>
    <p:extLst>
      <p:ext uri="{BB962C8B-B14F-4D97-AF65-F5344CB8AC3E}">
        <p14:creationId xmlns:p14="http://schemas.microsoft.com/office/powerpoint/2010/main" val="2677797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p:nvPr/>
        </p:nvSpPr>
        <p:spPr>
          <a:xfrm>
            <a:off x="4985207" y="2579097"/>
            <a:ext cx="4659987"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Mô hình và dataset</a:t>
            </a:r>
            <a:endParaRPr sz="4450">
              <a:solidFill>
                <a:schemeClr val="dk1"/>
              </a:solidFill>
              <a:latin typeface="Calibri"/>
              <a:ea typeface="Calibri"/>
              <a:cs typeface="Calibri"/>
              <a:sym typeface="Calibri"/>
            </a:endParaRPr>
          </a:p>
        </p:txBody>
      </p:sp>
      <p:sp>
        <p:nvSpPr>
          <p:cNvPr id="163" name="Google Shape;163;p24"/>
          <p:cNvSpPr/>
          <p:nvPr/>
        </p:nvSpPr>
        <p:spPr>
          <a:xfrm>
            <a:off x="444496" y="4937795"/>
            <a:ext cx="5921270" cy="2067793"/>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p:nvPr/>
        </p:nvSpPr>
        <p:spPr>
          <a:xfrm>
            <a:off x="747891" y="5154370"/>
            <a:ext cx="3993493" cy="356235"/>
          </a:xfrm>
          <a:prstGeom prst="rect">
            <a:avLst/>
          </a:prstGeom>
          <a:noFill/>
          <a:ln>
            <a:noFill/>
          </a:ln>
        </p:spPr>
        <p:txBody>
          <a:bodyPr spcFirstLastPara="1" wrap="square" lIns="0" tIns="0" rIns="0" bIns="0" anchor="t" anchorCtr="0">
            <a:noAutofit/>
          </a:bodyPr>
          <a:lstStyle/>
          <a:p>
            <a:pPr marL="0" marR="0" lvl="0" indent="0" algn="l" rtl="0">
              <a:lnSpc>
                <a:spcPct val="87500"/>
              </a:lnSpc>
              <a:spcBef>
                <a:spcPts val="0"/>
              </a:spcBef>
              <a:spcAft>
                <a:spcPts val="0"/>
              </a:spcAft>
              <a:buClr>
                <a:srgbClr val="272525"/>
              </a:buClr>
              <a:buSzPts val="3200"/>
              <a:buFont typeface="Barlow"/>
              <a:buNone/>
            </a:pPr>
            <a:r>
              <a:rPr lang="en-US" sz="3200" b="1">
                <a:solidFill>
                  <a:srgbClr val="272525"/>
                </a:solidFill>
                <a:latin typeface="Barlow"/>
                <a:ea typeface="Barlow"/>
                <a:cs typeface="Barlow"/>
                <a:sym typeface="Barlow"/>
              </a:rPr>
              <a:t>Các mô hình sử dụng</a:t>
            </a:r>
            <a:endParaRPr sz="3200">
              <a:solidFill>
                <a:schemeClr val="dk1"/>
              </a:solidFill>
              <a:latin typeface="Calibri"/>
              <a:ea typeface="Calibri"/>
              <a:cs typeface="Calibri"/>
              <a:sym typeface="Calibri"/>
            </a:endParaRPr>
          </a:p>
        </p:txBody>
      </p:sp>
      <p:sp>
        <p:nvSpPr>
          <p:cNvPr id="165" name="Google Shape;165;p24"/>
          <p:cNvSpPr txBox="1"/>
          <p:nvPr/>
        </p:nvSpPr>
        <p:spPr>
          <a:xfrm>
            <a:off x="596195" y="5722543"/>
            <a:ext cx="5769600" cy="923400"/>
          </a:xfrm>
          <a:prstGeom prst="rect">
            <a:avLst/>
          </a:prstGeom>
          <a:noFill/>
          <a:ln>
            <a:noFill/>
          </a:ln>
        </p:spPr>
        <p:txBody>
          <a:bodyPr spcFirstLastPara="1" wrap="square" lIns="91425" tIns="45700" rIns="91425" bIns="45700" anchor="t" anchorCtr="0">
            <a:spAutoFit/>
          </a:bodyPr>
          <a:lstStyle/>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SVM</a:t>
            </a:r>
            <a:endParaRPr/>
          </a:p>
          <a:p>
            <a:pPr marL="0" marR="0" lvl="0" indent="0" algn="l" rtl="0">
              <a:lnSpc>
                <a:spcPct val="96428"/>
              </a:lnSpc>
              <a:spcBef>
                <a:spcPts val="0"/>
              </a:spcBef>
              <a:spcAft>
                <a:spcPts val="0"/>
              </a:spcAft>
              <a:buClr>
                <a:srgbClr val="272525"/>
              </a:buClr>
              <a:buSzPts val="2800"/>
              <a:buFont typeface="Montserrat"/>
              <a:buNone/>
            </a:pPr>
            <a:r>
              <a:rPr lang="en-US" sz="2800">
                <a:solidFill>
                  <a:srgbClr val="272525"/>
                </a:solidFill>
                <a:latin typeface="Montserrat"/>
                <a:ea typeface="Montserrat"/>
                <a:cs typeface="Montserrat"/>
                <a:sym typeface="Montserrat"/>
              </a:rPr>
              <a:t>- KNN</a:t>
            </a:r>
            <a:endParaRPr/>
          </a:p>
        </p:txBody>
      </p:sp>
      <p:sp>
        <p:nvSpPr>
          <p:cNvPr id="166" name="Google Shape;166;p24"/>
          <p:cNvSpPr/>
          <p:nvPr/>
        </p:nvSpPr>
        <p:spPr>
          <a:xfrm>
            <a:off x="6591944" y="4385045"/>
            <a:ext cx="7816985" cy="3075121"/>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txBox="1"/>
          <p:nvPr/>
        </p:nvSpPr>
        <p:spPr>
          <a:xfrm>
            <a:off x="6895344" y="4729789"/>
            <a:ext cx="217559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272525"/>
                </a:solidFill>
                <a:latin typeface="Barlow"/>
                <a:ea typeface="Barlow"/>
                <a:cs typeface="Barlow"/>
                <a:sym typeface="Barlow"/>
              </a:rPr>
              <a:t>Bộ Dataset</a:t>
            </a:r>
            <a:endParaRPr sz="3200">
              <a:solidFill>
                <a:schemeClr val="dk1"/>
              </a:solidFill>
              <a:latin typeface="Calibri"/>
              <a:ea typeface="Calibri"/>
              <a:cs typeface="Calibri"/>
              <a:sym typeface="Calibri"/>
            </a:endParaRPr>
          </a:p>
        </p:txBody>
      </p:sp>
      <p:sp>
        <p:nvSpPr>
          <p:cNvPr id="168" name="Google Shape;168;p24"/>
          <p:cNvSpPr txBox="1"/>
          <p:nvPr/>
        </p:nvSpPr>
        <p:spPr>
          <a:xfrm>
            <a:off x="6743648" y="5466510"/>
            <a:ext cx="74424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Tên: Credit score </a:t>
            </a:r>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Số dòng: 150000</a:t>
            </a:r>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Số đặc trưng: 28 </a:t>
            </a:r>
            <a:endParaRPr sz="2800">
              <a:solidFill>
                <a:srgbClr val="272525"/>
              </a:solidFill>
              <a:latin typeface="Montserrat"/>
              <a:ea typeface="Montserrat"/>
              <a:cs typeface="Montserrat"/>
              <a:sym typeface="Montserrat"/>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Biến mục tiêu: Credit_Score</a:t>
            </a:r>
            <a:endParaRPr/>
          </a:p>
        </p:txBody>
      </p:sp>
      <p:pic>
        <p:nvPicPr>
          <p:cNvPr id="169" name="Google Shape;169;p24"/>
          <p:cNvPicPr preferRelativeResize="0"/>
          <p:nvPr/>
        </p:nvPicPr>
        <p:blipFill rotWithShape="1">
          <a:blip r:embed="rId3">
            <a:alphaModFix/>
          </a:blip>
          <a:srcRect/>
          <a:stretch/>
        </p:blipFill>
        <p:spPr>
          <a:xfrm>
            <a:off x="0" y="-5128477"/>
            <a:ext cx="14630400" cy="7315200"/>
          </a:xfrm>
          <a:prstGeom prst="rect">
            <a:avLst/>
          </a:prstGeom>
          <a:noFill/>
          <a:ln>
            <a:noFill/>
          </a:ln>
        </p:spPr>
      </p:pic>
    </p:spTree>
    <p:extLst>
      <p:ext uri="{BB962C8B-B14F-4D97-AF65-F5344CB8AC3E}">
        <p14:creationId xmlns:p14="http://schemas.microsoft.com/office/powerpoint/2010/main" val="2008537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p:nvPr/>
        </p:nvSpPr>
        <p:spPr>
          <a:xfrm>
            <a:off x="2714421" y="281583"/>
            <a:ext cx="9201600" cy="777300"/>
          </a:xfrm>
          <a:prstGeom prst="rect">
            <a:avLst/>
          </a:prstGeom>
          <a:noFill/>
          <a:ln>
            <a:noFill/>
          </a:ln>
        </p:spPr>
        <p:txBody>
          <a:bodyPr spcFirstLastPara="1" wrap="square" lIns="91425" tIns="45700" rIns="91425" bIns="45700" anchor="t" anchorCtr="0">
            <a:spAutoFit/>
          </a:bodyPr>
          <a:lstStyle/>
          <a:p>
            <a:pPr marL="0" marR="0" lvl="0" indent="0" algn="ctr"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Exploratory Data</a:t>
            </a:r>
            <a:r>
              <a:rPr lang="en-US" sz="1050">
                <a:solidFill>
                  <a:srgbClr val="CDCDCD"/>
                </a:solidFill>
                <a:highlight>
                  <a:srgbClr val="101218"/>
                </a:highlight>
              </a:rPr>
              <a:t> </a:t>
            </a:r>
            <a:r>
              <a:rPr lang="en-US" sz="4450" b="1">
                <a:solidFill>
                  <a:srgbClr val="7068F4"/>
                </a:solidFill>
                <a:latin typeface="Barlow"/>
                <a:ea typeface="Barlow"/>
                <a:cs typeface="Barlow"/>
                <a:sym typeface="Barlow"/>
              </a:rPr>
              <a:t>Analysis</a:t>
            </a:r>
            <a:endParaRPr sz="5000" b="1">
              <a:solidFill>
                <a:srgbClr val="7068F4"/>
              </a:solidFill>
              <a:latin typeface="Barlow"/>
              <a:ea typeface="Barlow"/>
              <a:cs typeface="Barlow"/>
              <a:sym typeface="Barlow"/>
            </a:endParaRPr>
          </a:p>
        </p:txBody>
      </p:sp>
      <p:pic>
        <p:nvPicPr>
          <p:cNvPr id="176" name="Google Shape;176;p25"/>
          <p:cNvPicPr preferRelativeResize="0"/>
          <p:nvPr/>
        </p:nvPicPr>
        <p:blipFill>
          <a:blip r:embed="rId3">
            <a:alphaModFix/>
          </a:blip>
          <a:stretch>
            <a:fillRect/>
          </a:stretch>
        </p:blipFill>
        <p:spPr>
          <a:xfrm>
            <a:off x="27375" y="1058875"/>
            <a:ext cx="4698401" cy="7140328"/>
          </a:xfrm>
          <a:prstGeom prst="rect">
            <a:avLst/>
          </a:prstGeom>
          <a:noFill/>
          <a:ln>
            <a:noFill/>
          </a:ln>
        </p:spPr>
      </p:pic>
      <p:pic>
        <p:nvPicPr>
          <p:cNvPr id="177" name="Google Shape;177;p25"/>
          <p:cNvPicPr preferRelativeResize="0"/>
          <p:nvPr/>
        </p:nvPicPr>
        <p:blipFill>
          <a:blip r:embed="rId4">
            <a:alphaModFix/>
          </a:blip>
          <a:stretch>
            <a:fillRect/>
          </a:stretch>
        </p:blipFill>
        <p:spPr>
          <a:xfrm>
            <a:off x="4835522" y="1117933"/>
            <a:ext cx="9710952" cy="2472505"/>
          </a:xfrm>
          <a:prstGeom prst="rect">
            <a:avLst/>
          </a:prstGeom>
          <a:noFill/>
          <a:ln>
            <a:noFill/>
          </a:ln>
        </p:spPr>
      </p:pic>
      <p:sp>
        <p:nvSpPr>
          <p:cNvPr id="178" name="Google Shape;178;p25"/>
          <p:cNvSpPr txBox="1"/>
          <p:nvPr/>
        </p:nvSpPr>
        <p:spPr>
          <a:xfrm>
            <a:off x="4903900" y="4056475"/>
            <a:ext cx="95742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latin typeface="Montserrat Light"/>
                <a:ea typeface="Montserrat Light"/>
                <a:cs typeface="Montserrat Light"/>
                <a:sym typeface="Montserrat Light"/>
              </a:rPr>
              <a:t>Nhận xét:</a:t>
            </a:r>
            <a:endParaRPr sz="2800">
              <a:latin typeface="Montserrat Light"/>
              <a:ea typeface="Montserrat Light"/>
              <a:cs typeface="Montserrat Light"/>
              <a:sym typeface="Montserrat Light"/>
            </a:endParaRPr>
          </a:p>
          <a:p>
            <a:pPr marL="457200" lvl="0" indent="-406400" algn="l" rtl="0">
              <a:spcBef>
                <a:spcPts val="0"/>
              </a:spcBef>
              <a:spcAft>
                <a:spcPts val="0"/>
              </a:spcAft>
              <a:buSzPts val="2800"/>
              <a:buFont typeface="Montserrat Light"/>
              <a:buChar char="+"/>
            </a:pPr>
            <a:r>
              <a:rPr lang="en-US" sz="2800">
                <a:latin typeface="Montserrat Light"/>
                <a:ea typeface="Montserrat Light"/>
                <a:cs typeface="Montserrat Light"/>
                <a:sym typeface="Montserrat Light"/>
              </a:rPr>
              <a:t>Có nhiều cột thiếu dữ liệu gồm 9 cột và không nên loại bỏ các cột thiếu do sẽ làm thay đổi tính chất dữ liệu</a:t>
            </a:r>
            <a:endParaRPr sz="2800">
              <a:latin typeface="Montserrat Light"/>
              <a:ea typeface="Montserrat Light"/>
              <a:cs typeface="Montserrat Light"/>
              <a:sym typeface="Montserrat Light"/>
            </a:endParaRPr>
          </a:p>
          <a:p>
            <a:pPr marL="457200" lvl="0" indent="-406400" algn="l" rtl="0">
              <a:spcBef>
                <a:spcPts val="0"/>
              </a:spcBef>
              <a:spcAft>
                <a:spcPts val="0"/>
              </a:spcAft>
              <a:buSzPts val="2800"/>
              <a:buFont typeface="Montserrat Light"/>
              <a:buChar char="+"/>
            </a:pPr>
            <a:r>
              <a:rPr lang="en-US" sz="2800">
                <a:latin typeface="Montserrat Light"/>
                <a:ea typeface="Montserrat Light"/>
                <a:cs typeface="Montserrat Light"/>
                <a:sym typeface="Montserrat Light"/>
              </a:rPr>
              <a:t>Có vài cột chứa giá trị không hợp lý như Num_Bank_Accounts, Delay_from_due_date,... cần được xử lý</a:t>
            </a:r>
            <a:endParaRPr sz="2800">
              <a:latin typeface="Montserrat Light"/>
              <a:ea typeface="Montserrat Light"/>
              <a:cs typeface="Montserrat Light"/>
              <a:sym typeface="Montserrat Light"/>
            </a:endParaRPr>
          </a:p>
          <a:p>
            <a:pPr marL="457200" lvl="0" indent="-406400" algn="l" rtl="0">
              <a:spcBef>
                <a:spcPts val="0"/>
              </a:spcBef>
              <a:spcAft>
                <a:spcPts val="0"/>
              </a:spcAft>
              <a:buSzPts val="2800"/>
              <a:buFont typeface="Montserrat Light"/>
              <a:buChar char="+"/>
            </a:pPr>
            <a:r>
              <a:rPr lang="en-US" sz="2800">
                <a:latin typeface="Montserrat Light"/>
                <a:ea typeface="Montserrat Light"/>
                <a:cs typeface="Montserrat Light"/>
                <a:sym typeface="Montserrat Light"/>
              </a:rPr>
              <a:t> Nhiều cột bị phân loại sai kiểu dữ liệu.</a:t>
            </a:r>
            <a:endParaRPr sz="2800">
              <a:latin typeface="Montserrat Light"/>
              <a:ea typeface="Montserrat Light"/>
              <a:cs typeface="Montserrat Light"/>
              <a:sym typeface="Montserrat Light"/>
            </a:endParaRPr>
          </a:p>
        </p:txBody>
      </p:sp>
    </p:spTree>
    <p:extLst>
      <p:ext uri="{BB962C8B-B14F-4D97-AF65-F5344CB8AC3E}">
        <p14:creationId xmlns:p14="http://schemas.microsoft.com/office/powerpoint/2010/main" val="1325848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p:nvPr/>
        </p:nvSpPr>
        <p:spPr>
          <a:xfrm>
            <a:off x="758309" y="1065967"/>
            <a:ext cx="5701546"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endParaRPr sz="4450">
              <a:solidFill>
                <a:schemeClr val="dk1"/>
              </a:solidFill>
              <a:latin typeface="Calibri"/>
              <a:ea typeface="Calibri"/>
              <a:cs typeface="Calibri"/>
              <a:sym typeface="Calibri"/>
            </a:endParaRPr>
          </a:p>
        </p:txBody>
      </p:sp>
      <p:pic>
        <p:nvPicPr>
          <p:cNvPr id="185" name="Google Shape;185;p26"/>
          <p:cNvPicPr preferRelativeResize="0"/>
          <p:nvPr/>
        </p:nvPicPr>
        <p:blipFill>
          <a:blip r:embed="rId3">
            <a:alphaModFix/>
          </a:blip>
          <a:stretch>
            <a:fillRect/>
          </a:stretch>
        </p:blipFill>
        <p:spPr>
          <a:xfrm>
            <a:off x="257100" y="329600"/>
            <a:ext cx="9165324" cy="5858500"/>
          </a:xfrm>
          <a:prstGeom prst="rect">
            <a:avLst/>
          </a:prstGeom>
          <a:noFill/>
          <a:ln>
            <a:noFill/>
          </a:ln>
        </p:spPr>
      </p:pic>
      <p:sp>
        <p:nvSpPr>
          <p:cNvPr id="186" name="Google Shape;186;p26"/>
          <p:cNvSpPr txBox="1"/>
          <p:nvPr/>
        </p:nvSpPr>
        <p:spPr>
          <a:xfrm>
            <a:off x="214025" y="6370550"/>
            <a:ext cx="90201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t>Thông qua biểu đồ có 1 vài điểm đáng chú ý:</a:t>
            </a:r>
            <a:endParaRPr sz="1700"/>
          </a:p>
          <a:p>
            <a:pPr marL="457200" lvl="0" indent="-336550" algn="l" rtl="0">
              <a:spcBef>
                <a:spcPts val="0"/>
              </a:spcBef>
              <a:spcAft>
                <a:spcPts val="0"/>
              </a:spcAft>
              <a:buSzPts val="1700"/>
              <a:buChar char="+"/>
            </a:pPr>
            <a:r>
              <a:rPr lang="en-US" sz="1700"/>
              <a:t>Số lượng dữ liệu thiếu chiếm 10% tổng số cột</a:t>
            </a:r>
            <a:endParaRPr sz="1700"/>
          </a:p>
          <a:p>
            <a:pPr marL="457200" lvl="0" indent="-336550" algn="l" rtl="0">
              <a:spcBef>
                <a:spcPts val="0"/>
              </a:spcBef>
              <a:spcAft>
                <a:spcPts val="0"/>
              </a:spcAft>
              <a:buSzPts val="1700"/>
              <a:buChar char="+"/>
            </a:pPr>
            <a:r>
              <a:rPr lang="en-US" sz="1700"/>
              <a:t>Các ngành nghề đều chênh lệch không cao khoảng 3,4%</a:t>
            </a:r>
            <a:endParaRPr sz="1700"/>
          </a:p>
          <a:p>
            <a:pPr marL="457200" lvl="0" indent="-336550" algn="l" rtl="0">
              <a:spcBef>
                <a:spcPts val="0"/>
              </a:spcBef>
              <a:spcAft>
                <a:spcPts val="0"/>
              </a:spcAft>
              <a:buSzPts val="1700"/>
              <a:buChar char="+"/>
            </a:pPr>
            <a:r>
              <a:rPr lang="en-US" sz="1700"/>
              <a:t>1 số ngành có lượng ít sẽ có điểm tín dụng tốt hơn ngoại trừ nhà văn và thợ sửa xe.</a:t>
            </a:r>
            <a:endParaRPr sz="1700"/>
          </a:p>
          <a:p>
            <a:pPr marL="457200" lvl="0" indent="-336550" algn="l" rtl="0">
              <a:spcBef>
                <a:spcPts val="0"/>
              </a:spcBef>
              <a:spcAft>
                <a:spcPts val="0"/>
              </a:spcAft>
              <a:buSzPts val="1700"/>
              <a:buChar char="+"/>
            </a:pPr>
            <a:r>
              <a:rPr lang="en-US" sz="1700"/>
              <a:t>Độ liên kết giữa điểm tín dụng và ngành nghề kém</a:t>
            </a:r>
            <a:endParaRPr sz="1700"/>
          </a:p>
          <a:p>
            <a:pPr marL="457200" lvl="0" indent="0" algn="l" rtl="0">
              <a:spcBef>
                <a:spcPts val="0"/>
              </a:spcBef>
              <a:spcAft>
                <a:spcPts val="0"/>
              </a:spcAft>
              <a:buNone/>
            </a:pPr>
            <a:r>
              <a:rPr lang="en-US" sz="1700"/>
              <a:t>-&gt; điểm tín dụng dựa trên các yếu tố khác ngoài nghề nghiệp.</a:t>
            </a:r>
            <a:endParaRPr sz="1700"/>
          </a:p>
        </p:txBody>
      </p:sp>
      <p:pic>
        <p:nvPicPr>
          <p:cNvPr id="187" name="Google Shape;187;p26"/>
          <p:cNvPicPr preferRelativeResize="0"/>
          <p:nvPr/>
        </p:nvPicPr>
        <p:blipFill>
          <a:blip r:embed="rId4">
            <a:alphaModFix/>
          </a:blip>
          <a:stretch>
            <a:fillRect/>
          </a:stretch>
        </p:blipFill>
        <p:spPr>
          <a:xfrm>
            <a:off x="9794625" y="329600"/>
            <a:ext cx="4306550" cy="60409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p:nvPr/>
        </p:nvSpPr>
        <p:spPr>
          <a:xfrm>
            <a:off x="4300650" y="232375"/>
            <a:ext cx="6029100" cy="869700"/>
          </a:xfrm>
          <a:prstGeom prst="rect">
            <a:avLst/>
          </a:prstGeom>
          <a:noFill/>
          <a:ln>
            <a:noFill/>
          </a:ln>
        </p:spPr>
        <p:txBody>
          <a:bodyPr spcFirstLastPara="1" wrap="square" lIns="91425" tIns="91425" rIns="91425" bIns="91425" anchor="t" anchorCtr="0">
            <a:spAutoFit/>
          </a:bodyPr>
          <a:lstStyle/>
          <a:p>
            <a:pPr marL="0" marR="0" lvl="0" indent="0" algn="ctr"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Tiền xử lý dữ liệu</a:t>
            </a:r>
            <a:endParaRPr sz="4450" b="1">
              <a:solidFill>
                <a:srgbClr val="7068F4"/>
              </a:solidFill>
              <a:latin typeface="Barlow"/>
              <a:ea typeface="Barlow"/>
              <a:cs typeface="Barlow"/>
              <a:sym typeface="Barlow"/>
            </a:endParaRPr>
          </a:p>
        </p:txBody>
      </p:sp>
      <p:pic>
        <p:nvPicPr>
          <p:cNvPr id="194" name="Google Shape;194;p27"/>
          <p:cNvPicPr preferRelativeResize="0"/>
          <p:nvPr/>
        </p:nvPicPr>
        <p:blipFill>
          <a:blip r:embed="rId3">
            <a:alphaModFix/>
          </a:blip>
          <a:stretch>
            <a:fillRect/>
          </a:stretch>
        </p:blipFill>
        <p:spPr>
          <a:xfrm>
            <a:off x="152400" y="1258125"/>
            <a:ext cx="3844525" cy="6819075"/>
          </a:xfrm>
          <a:prstGeom prst="rect">
            <a:avLst/>
          </a:prstGeom>
          <a:noFill/>
          <a:ln>
            <a:noFill/>
          </a:ln>
        </p:spPr>
      </p:pic>
      <p:pic>
        <p:nvPicPr>
          <p:cNvPr id="195" name="Google Shape;195;p27"/>
          <p:cNvPicPr preferRelativeResize="0"/>
          <p:nvPr/>
        </p:nvPicPr>
        <p:blipFill>
          <a:blip r:embed="rId4">
            <a:alphaModFix/>
          </a:blip>
          <a:stretch>
            <a:fillRect/>
          </a:stretch>
        </p:blipFill>
        <p:spPr>
          <a:xfrm>
            <a:off x="4149325" y="1254475"/>
            <a:ext cx="10328675" cy="4064875"/>
          </a:xfrm>
          <a:prstGeom prst="rect">
            <a:avLst/>
          </a:prstGeom>
          <a:noFill/>
          <a:ln>
            <a:noFill/>
          </a:ln>
        </p:spPr>
      </p:pic>
      <p:pic>
        <p:nvPicPr>
          <p:cNvPr id="196" name="Google Shape;196;p27"/>
          <p:cNvPicPr preferRelativeResize="0"/>
          <p:nvPr/>
        </p:nvPicPr>
        <p:blipFill>
          <a:blip r:embed="rId5">
            <a:alphaModFix/>
          </a:blip>
          <a:stretch>
            <a:fillRect/>
          </a:stretch>
        </p:blipFill>
        <p:spPr>
          <a:xfrm>
            <a:off x="4300650" y="5471750"/>
            <a:ext cx="5420628" cy="2605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8"/>
          <p:cNvPicPr preferRelativeResize="0"/>
          <p:nvPr/>
        </p:nvPicPr>
        <p:blipFill>
          <a:blip r:embed="rId3">
            <a:alphaModFix/>
          </a:blip>
          <a:stretch>
            <a:fillRect/>
          </a:stretch>
        </p:blipFill>
        <p:spPr>
          <a:xfrm>
            <a:off x="152400" y="152400"/>
            <a:ext cx="14325599" cy="72907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5" descr="preencoded.png"/>
          <p:cNvPicPr preferRelativeResize="0"/>
          <p:nvPr/>
        </p:nvPicPr>
        <p:blipFill rotWithShape="1">
          <a:blip r:embed="rId3">
            <a:alphaModFix/>
          </a:blip>
          <a:srcRect/>
          <a:stretch/>
        </p:blipFill>
        <p:spPr>
          <a:xfrm>
            <a:off x="0" y="0"/>
            <a:ext cx="14630400" cy="2708196"/>
          </a:xfrm>
          <a:prstGeom prst="rect">
            <a:avLst/>
          </a:prstGeom>
          <a:noFill/>
          <a:ln>
            <a:noFill/>
          </a:ln>
        </p:spPr>
      </p:pic>
      <p:sp>
        <p:nvSpPr>
          <p:cNvPr id="79" name="Google Shape;79;p15"/>
          <p:cNvSpPr/>
          <p:nvPr/>
        </p:nvSpPr>
        <p:spPr>
          <a:xfrm>
            <a:off x="758309" y="3328392"/>
            <a:ext cx="5701546"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Hồi Quy (Regression)</a:t>
            </a:r>
            <a:endParaRPr sz="4450">
              <a:solidFill>
                <a:schemeClr val="dk1"/>
              </a:solidFill>
              <a:latin typeface="Calibri"/>
              <a:ea typeface="Calibri"/>
              <a:cs typeface="Calibri"/>
              <a:sym typeface="Calibri"/>
            </a:endParaRPr>
          </a:p>
        </p:txBody>
      </p:sp>
      <p:sp>
        <p:nvSpPr>
          <p:cNvPr id="80" name="Google Shape;80;p15"/>
          <p:cNvSpPr/>
          <p:nvPr/>
        </p:nvSpPr>
        <p:spPr>
          <a:xfrm>
            <a:off x="758309" y="4366022"/>
            <a:ext cx="13113782" cy="693420"/>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272525"/>
              </a:buClr>
              <a:buSzPts val="2000"/>
              <a:buFont typeface="Montserrat"/>
              <a:buNone/>
            </a:pPr>
            <a:r>
              <a:rPr lang="en-US" sz="2000">
                <a:solidFill>
                  <a:srgbClr val="272525"/>
                </a:solidFill>
                <a:latin typeface="Montserrat"/>
                <a:ea typeface="Montserrat"/>
                <a:cs typeface="Montserrat"/>
                <a:sym typeface="Montserrat"/>
              </a:rPr>
              <a:t>Hồi quy là kỹ thuật dự đoán giá trị liên tục dựa trên các biến đầu vào. Nó được sử dụng rộng rãi trong dự báo giá cả và xu hướng kinh tế.</a:t>
            </a:r>
            <a:endParaRPr sz="2000">
              <a:solidFill>
                <a:schemeClr val="dk1"/>
              </a:solidFill>
              <a:latin typeface="Calibri"/>
              <a:ea typeface="Calibri"/>
              <a:cs typeface="Calibri"/>
              <a:sym typeface="Calibri"/>
            </a:endParaRPr>
          </a:p>
        </p:txBody>
      </p:sp>
      <p:sp>
        <p:nvSpPr>
          <p:cNvPr id="81" name="Google Shape;81;p15"/>
          <p:cNvSpPr/>
          <p:nvPr/>
        </p:nvSpPr>
        <p:spPr>
          <a:xfrm>
            <a:off x="395108" y="5303163"/>
            <a:ext cx="7727276" cy="2708196"/>
          </a:xfrm>
          <a:prstGeom prst="roundRect">
            <a:avLst>
              <a:gd name="adj" fmla="val 8456"/>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8776129" y="5303163"/>
            <a:ext cx="5095962" cy="2708196"/>
          </a:xfrm>
          <a:prstGeom prst="roundRect">
            <a:avLst>
              <a:gd name="adj" fmla="val 8456"/>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txBox="1"/>
          <p:nvPr/>
        </p:nvSpPr>
        <p:spPr>
          <a:xfrm>
            <a:off x="503397" y="5815386"/>
            <a:ext cx="7452213" cy="1803764"/>
          </a:xfrm>
          <a:prstGeom prst="rect">
            <a:avLst/>
          </a:prstGeom>
          <a:noFill/>
          <a:ln>
            <a:noFill/>
          </a:ln>
        </p:spPr>
        <p:txBody>
          <a:bodyPr spcFirstLastPara="1" wrap="square" lIns="91425" tIns="45700" rIns="91425" bIns="45700" anchor="t" anchorCtr="0">
            <a:spAutoFit/>
          </a:bodyPr>
          <a:lstStyle/>
          <a:p>
            <a:pPr marL="0" marR="0" lvl="0" indent="0" algn="l" rtl="0">
              <a:lnSpc>
                <a:spcPct val="135000"/>
              </a:lnSpc>
              <a:spcBef>
                <a:spcPts val="0"/>
              </a:spcBef>
              <a:spcAft>
                <a:spcPts val="0"/>
              </a:spcAft>
              <a:buNone/>
            </a:pPr>
            <a:r>
              <a:rPr lang="en-US" sz="2000">
                <a:solidFill>
                  <a:srgbClr val="272525"/>
                </a:solidFill>
                <a:latin typeface="Montserrat"/>
                <a:ea typeface="Montserrat"/>
                <a:cs typeface="Montserrat"/>
                <a:sym typeface="Montserrat"/>
              </a:rPr>
              <a:t>- Dự đoán biến số liên tục (giá cả, sản lượng, chi tiêu,…)</a:t>
            </a:r>
            <a:endParaRPr/>
          </a:p>
          <a:p>
            <a:pPr marL="0" marR="0" lvl="0" indent="0" algn="l" rtl="0">
              <a:lnSpc>
                <a:spcPct val="135000"/>
              </a:lnSpc>
              <a:spcBef>
                <a:spcPts val="0"/>
              </a:spcBef>
              <a:spcAft>
                <a:spcPts val="0"/>
              </a:spcAft>
              <a:buNone/>
            </a:pPr>
            <a:r>
              <a:rPr lang="en-US" sz="2000">
                <a:solidFill>
                  <a:srgbClr val="272525"/>
                </a:solidFill>
                <a:latin typeface="Montserrat"/>
                <a:ea typeface="Montserrat"/>
                <a:cs typeface="Montserrat"/>
                <a:sym typeface="Montserrat"/>
              </a:rPr>
              <a:t>- Dữ liệu đầu vào: đặc trưng kinh tế như lãi suất, chi tiêu, giá nguyên liệu,...</a:t>
            </a:r>
            <a:endParaRPr/>
          </a:p>
          <a:p>
            <a:pPr marL="0" marR="0" lvl="0" indent="0" algn="l" rtl="0">
              <a:lnSpc>
                <a:spcPct val="135000"/>
              </a:lnSpc>
              <a:spcBef>
                <a:spcPts val="0"/>
              </a:spcBef>
              <a:spcAft>
                <a:spcPts val="0"/>
              </a:spcAft>
              <a:buNone/>
            </a:pPr>
            <a:r>
              <a:rPr lang="en-US" sz="2000">
                <a:solidFill>
                  <a:srgbClr val="272525"/>
                </a:solidFill>
                <a:latin typeface="Montserrat"/>
                <a:ea typeface="Montserrat"/>
                <a:cs typeface="Montserrat"/>
                <a:sym typeface="Montserrat"/>
              </a:rPr>
              <a:t>- Mục tiêu: tìm mô hình dự đoán chính xác nhất, tối thiểu hóa sai số</a:t>
            </a:r>
            <a:endParaRPr sz="2000">
              <a:solidFill>
                <a:schemeClr val="dk1"/>
              </a:solidFill>
              <a:latin typeface="Calibri"/>
              <a:ea typeface="Calibri"/>
              <a:cs typeface="Calibri"/>
              <a:sym typeface="Calibri"/>
            </a:endParaRPr>
          </a:p>
        </p:txBody>
      </p:sp>
      <p:sp>
        <p:nvSpPr>
          <p:cNvPr id="84" name="Google Shape;84;p15"/>
          <p:cNvSpPr txBox="1"/>
          <p:nvPr/>
        </p:nvSpPr>
        <p:spPr>
          <a:xfrm>
            <a:off x="503397" y="5303163"/>
            <a:ext cx="181972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chemeClr val="dk1"/>
                </a:solidFill>
                <a:latin typeface="Barlow"/>
                <a:ea typeface="Barlow"/>
                <a:cs typeface="Barlow"/>
                <a:sym typeface="Barlow"/>
              </a:rPr>
              <a:t>Mục đích:</a:t>
            </a:r>
            <a:endParaRPr/>
          </a:p>
        </p:txBody>
      </p:sp>
      <p:sp>
        <p:nvSpPr>
          <p:cNvPr id="85" name="Google Shape;85;p15"/>
          <p:cNvSpPr txBox="1"/>
          <p:nvPr/>
        </p:nvSpPr>
        <p:spPr>
          <a:xfrm>
            <a:off x="9099395" y="5451872"/>
            <a:ext cx="234070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272525"/>
                </a:solidFill>
                <a:latin typeface="Montserrat"/>
                <a:ea typeface="Montserrat"/>
                <a:cs typeface="Montserrat"/>
                <a:sym typeface="Montserrat"/>
              </a:rPr>
              <a:t>📌</a:t>
            </a:r>
            <a:r>
              <a:rPr lang="en-US" sz="3000" b="1">
                <a:solidFill>
                  <a:srgbClr val="272525"/>
                </a:solidFill>
                <a:latin typeface="Barlow"/>
                <a:ea typeface="Barlow"/>
                <a:cs typeface="Barlow"/>
                <a:sym typeface="Barlow"/>
              </a:rPr>
              <a:t>Ứng dụng:</a:t>
            </a:r>
            <a:endParaRPr sz="3000">
              <a:solidFill>
                <a:schemeClr val="dk1"/>
              </a:solidFill>
              <a:latin typeface="Calibri"/>
              <a:ea typeface="Calibri"/>
              <a:cs typeface="Calibri"/>
              <a:sym typeface="Calibri"/>
            </a:endParaRPr>
          </a:p>
        </p:txBody>
      </p:sp>
      <p:sp>
        <p:nvSpPr>
          <p:cNvPr id="86" name="Google Shape;86;p15"/>
          <p:cNvSpPr txBox="1"/>
          <p:nvPr/>
        </p:nvSpPr>
        <p:spPr>
          <a:xfrm>
            <a:off x="9099395" y="6274752"/>
            <a:ext cx="4527395" cy="1111266"/>
          </a:xfrm>
          <a:prstGeom prst="rect">
            <a:avLst/>
          </a:prstGeom>
          <a:noFill/>
          <a:ln>
            <a:noFill/>
          </a:ln>
        </p:spPr>
        <p:txBody>
          <a:bodyPr spcFirstLastPara="1" wrap="square" lIns="91425" tIns="45700" rIns="91425" bIns="45700" anchor="t" anchorCtr="0">
            <a:spAutoFit/>
          </a:bodyPr>
          <a:lstStyle/>
          <a:p>
            <a:pPr marL="0" marR="0" lvl="0" indent="0" algn="l" rtl="0">
              <a:lnSpc>
                <a:spcPct val="135000"/>
              </a:lnSpc>
              <a:spcBef>
                <a:spcPts val="0"/>
              </a:spcBef>
              <a:spcAft>
                <a:spcPts val="0"/>
              </a:spcAft>
              <a:buNone/>
            </a:pPr>
            <a:r>
              <a:rPr lang="en-US" sz="2000">
                <a:solidFill>
                  <a:srgbClr val="272525"/>
                </a:solidFill>
                <a:latin typeface="Montserrat"/>
                <a:ea typeface="Montserrat"/>
                <a:cs typeface="Montserrat"/>
                <a:sym typeface="Montserrat"/>
              </a:rPr>
              <a:t>- Dự đoán giá cổ phiếu / nhà đất</a:t>
            </a:r>
            <a:endParaRPr/>
          </a:p>
          <a:p>
            <a:pPr marL="0" marR="0" lvl="0" indent="0" algn="l" rtl="0">
              <a:lnSpc>
                <a:spcPct val="135000"/>
              </a:lnSpc>
              <a:spcBef>
                <a:spcPts val="0"/>
              </a:spcBef>
              <a:spcAft>
                <a:spcPts val="0"/>
              </a:spcAft>
              <a:buNone/>
            </a:pPr>
            <a:r>
              <a:rPr lang="en-US" sz="2000">
                <a:solidFill>
                  <a:srgbClr val="272525"/>
                </a:solidFill>
                <a:latin typeface="Montserrat"/>
                <a:ea typeface="Montserrat"/>
                <a:cs typeface="Montserrat"/>
                <a:sym typeface="Montserrat"/>
              </a:rPr>
              <a:t>- Ước lượng chỉ số kinh tế (lạm phát, GDP)</a:t>
            </a:r>
            <a:endParaRPr sz="20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9"/>
          <p:cNvPicPr preferRelativeResize="0"/>
          <p:nvPr/>
        </p:nvPicPr>
        <p:blipFill>
          <a:blip r:embed="rId3">
            <a:alphaModFix/>
          </a:blip>
          <a:stretch>
            <a:fillRect/>
          </a:stretch>
        </p:blipFill>
        <p:spPr>
          <a:xfrm>
            <a:off x="173325" y="351275"/>
            <a:ext cx="6962775" cy="4238625"/>
          </a:xfrm>
          <a:prstGeom prst="rect">
            <a:avLst/>
          </a:prstGeom>
          <a:noFill/>
          <a:ln>
            <a:noFill/>
          </a:ln>
        </p:spPr>
      </p:pic>
      <p:pic>
        <p:nvPicPr>
          <p:cNvPr id="209" name="Google Shape;209;p29"/>
          <p:cNvPicPr preferRelativeResize="0"/>
          <p:nvPr/>
        </p:nvPicPr>
        <p:blipFill>
          <a:blip r:embed="rId4">
            <a:alphaModFix/>
          </a:blip>
          <a:stretch>
            <a:fillRect/>
          </a:stretch>
        </p:blipFill>
        <p:spPr>
          <a:xfrm>
            <a:off x="7435025" y="351275"/>
            <a:ext cx="6115050" cy="1371600"/>
          </a:xfrm>
          <a:prstGeom prst="rect">
            <a:avLst/>
          </a:prstGeom>
          <a:noFill/>
          <a:ln>
            <a:noFill/>
          </a:ln>
        </p:spPr>
      </p:pic>
      <p:pic>
        <p:nvPicPr>
          <p:cNvPr id="210" name="Google Shape;210;p29"/>
          <p:cNvPicPr preferRelativeResize="0"/>
          <p:nvPr/>
        </p:nvPicPr>
        <p:blipFill>
          <a:blip r:embed="rId5">
            <a:alphaModFix/>
          </a:blip>
          <a:stretch>
            <a:fillRect/>
          </a:stretch>
        </p:blipFill>
        <p:spPr>
          <a:xfrm>
            <a:off x="152400" y="4742300"/>
            <a:ext cx="14325601" cy="283993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0"/>
          <p:cNvPicPr preferRelativeResize="0"/>
          <p:nvPr/>
        </p:nvPicPr>
        <p:blipFill>
          <a:blip r:embed="rId3">
            <a:alphaModFix/>
          </a:blip>
          <a:stretch>
            <a:fillRect/>
          </a:stretch>
        </p:blipFill>
        <p:spPr>
          <a:xfrm>
            <a:off x="560613" y="1251450"/>
            <a:ext cx="4143375" cy="2505075"/>
          </a:xfrm>
          <a:prstGeom prst="rect">
            <a:avLst/>
          </a:prstGeom>
          <a:noFill/>
          <a:ln>
            <a:noFill/>
          </a:ln>
        </p:spPr>
      </p:pic>
      <p:pic>
        <p:nvPicPr>
          <p:cNvPr id="217" name="Google Shape;217;p30"/>
          <p:cNvPicPr preferRelativeResize="0"/>
          <p:nvPr/>
        </p:nvPicPr>
        <p:blipFill>
          <a:blip r:embed="rId4">
            <a:alphaModFix/>
          </a:blip>
          <a:stretch>
            <a:fillRect/>
          </a:stretch>
        </p:blipFill>
        <p:spPr>
          <a:xfrm>
            <a:off x="117688" y="3955375"/>
            <a:ext cx="5029200" cy="3933825"/>
          </a:xfrm>
          <a:prstGeom prst="rect">
            <a:avLst/>
          </a:prstGeom>
          <a:noFill/>
          <a:ln>
            <a:noFill/>
          </a:ln>
        </p:spPr>
      </p:pic>
      <p:pic>
        <p:nvPicPr>
          <p:cNvPr id="218" name="Google Shape;218;p30"/>
          <p:cNvPicPr preferRelativeResize="0"/>
          <p:nvPr/>
        </p:nvPicPr>
        <p:blipFill>
          <a:blip r:embed="rId5">
            <a:alphaModFix/>
          </a:blip>
          <a:stretch>
            <a:fillRect/>
          </a:stretch>
        </p:blipFill>
        <p:spPr>
          <a:xfrm>
            <a:off x="9216263" y="1094450"/>
            <a:ext cx="4229100" cy="2705100"/>
          </a:xfrm>
          <a:prstGeom prst="rect">
            <a:avLst/>
          </a:prstGeom>
          <a:noFill/>
          <a:ln>
            <a:noFill/>
          </a:ln>
        </p:spPr>
      </p:pic>
      <p:pic>
        <p:nvPicPr>
          <p:cNvPr id="219" name="Google Shape;219;p30"/>
          <p:cNvPicPr preferRelativeResize="0"/>
          <p:nvPr/>
        </p:nvPicPr>
        <p:blipFill>
          <a:blip r:embed="rId6">
            <a:alphaModFix/>
          </a:blip>
          <a:stretch>
            <a:fillRect/>
          </a:stretch>
        </p:blipFill>
        <p:spPr>
          <a:xfrm>
            <a:off x="8816213" y="3955363"/>
            <a:ext cx="5029200" cy="3933825"/>
          </a:xfrm>
          <a:prstGeom prst="rect">
            <a:avLst/>
          </a:prstGeom>
          <a:noFill/>
          <a:ln>
            <a:noFill/>
          </a:ln>
        </p:spPr>
      </p:pic>
      <p:sp>
        <p:nvSpPr>
          <p:cNvPr id="220" name="Google Shape;220;p30"/>
          <p:cNvSpPr txBox="1"/>
          <p:nvPr/>
        </p:nvSpPr>
        <p:spPr>
          <a:xfrm>
            <a:off x="5002050" y="0"/>
            <a:ext cx="4626300" cy="869700"/>
          </a:xfrm>
          <a:prstGeom prst="rect">
            <a:avLst/>
          </a:prstGeom>
          <a:noFill/>
          <a:ln>
            <a:noFill/>
          </a:ln>
        </p:spPr>
        <p:txBody>
          <a:bodyPr spcFirstLastPara="1" wrap="square" lIns="91425" tIns="91425" rIns="91425" bIns="91425" anchor="t" anchorCtr="0">
            <a:spAutoFit/>
          </a:bodyPr>
          <a:lstStyle/>
          <a:p>
            <a:pPr marL="0" marR="0" lvl="0" indent="0" algn="ctr"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So Sánh Kết quả </a:t>
            </a:r>
            <a:endParaRPr sz="4450" b="1">
              <a:solidFill>
                <a:srgbClr val="7068F4"/>
              </a:solidFill>
              <a:latin typeface="Barlow"/>
              <a:ea typeface="Barlow"/>
              <a:cs typeface="Barlow"/>
              <a:sym typeface="Barlow"/>
            </a:endParaRPr>
          </a:p>
        </p:txBody>
      </p:sp>
      <p:sp>
        <p:nvSpPr>
          <p:cNvPr id="221" name="Google Shape;221;p30"/>
          <p:cNvSpPr txBox="1"/>
          <p:nvPr/>
        </p:nvSpPr>
        <p:spPr>
          <a:xfrm>
            <a:off x="1988513" y="437000"/>
            <a:ext cx="128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rgbClr val="FF0000"/>
                </a:solidFill>
                <a:latin typeface="Montserrat"/>
                <a:ea typeface="Montserrat"/>
                <a:cs typeface="Montserrat"/>
                <a:sym typeface="Montserrat"/>
              </a:rPr>
              <a:t>SVM</a:t>
            </a:r>
            <a:endParaRPr sz="2800" b="1">
              <a:solidFill>
                <a:srgbClr val="FF0000"/>
              </a:solidFill>
              <a:latin typeface="Montserrat"/>
              <a:ea typeface="Montserrat"/>
              <a:cs typeface="Montserrat"/>
              <a:sym typeface="Montserrat"/>
            </a:endParaRPr>
          </a:p>
        </p:txBody>
      </p:sp>
      <p:sp>
        <p:nvSpPr>
          <p:cNvPr id="222" name="Google Shape;222;p30"/>
          <p:cNvSpPr txBox="1"/>
          <p:nvPr/>
        </p:nvSpPr>
        <p:spPr>
          <a:xfrm>
            <a:off x="10718525" y="437000"/>
            <a:ext cx="122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rgbClr val="FF9900"/>
                </a:solidFill>
                <a:latin typeface="Montserrat"/>
                <a:ea typeface="Montserrat"/>
                <a:cs typeface="Montserrat"/>
                <a:sym typeface="Montserrat"/>
              </a:rPr>
              <a:t>KNN</a:t>
            </a:r>
            <a:endParaRPr sz="2800" b="1">
              <a:solidFill>
                <a:srgbClr val="FF9900"/>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p:nvPr/>
        </p:nvSpPr>
        <p:spPr>
          <a:xfrm>
            <a:off x="8434462" y="413080"/>
            <a:ext cx="4659987"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Mô hình và dataset</a:t>
            </a:r>
            <a:endParaRPr sz="4450">
              <a:solidFill>
                <a:schemeClr val="dk1"/>
              </a:solidFill>
              <a:latin typeface="Calibri"/>
              <a:ea typeface="Calibri"/>
              <a:cs typeface="Calibri"/>
              <a:sym typeface="Calibri"/>
            </a:endParaRPr>
          </a:p>
        </p:txBody>
      </p:sp>
      <p:sp>
        <p:nvSpPr>
          <p:cNvPr id="229" name="Google Shape;229;p31"/>
          <p:cNvSpPr/>
          <p:nvPr/>
        </p:nvSpPr>
        <p:spPr>
          <a:xfrm>
            <a:off x="7505053" y="1455728"/>
            <a:ext cx="5921270" cy="2067793"/>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7808448" y="1672303"/>
            <a:ext cx="3993493" cy="356235"/>
          </a:xfrm>
          <a:prstGeom prst="rect">
            <a:avLst/>
          </a:prstGeom>
          <a:noFill/>
          <a:ln>
            <a:noFill/>
          </a:ln>
        </p:spPr>
        <p:txBody>
          <a:bodyPr spcFirstLastPara="1" wrap="square" lIns="0" tIns="0" rIns="0" bIns="0" anchor="t" anchorCtr="0">
            <a:noAutofit/>
          </a:bodyPr>
          <a:lstStyle/>
          <a:p>
            <a:pPr marL="0" marR="0" lvl="0" indent="0" algn="l" rtl="0">
              <a:lnSpc>
                <a:spcPct val="87500"/>
              </a:lnSpc>
              <a:spcBef>
                <a:spcPts val="0"/>
              </a:spcBef>
              <a:spcAft>
                <a:spcPts val="0"/>
              </a:spcAft>
              <a:buClr>
                <a:srgbClr val="272525"/>
              </a:buClr>
              <a:buSzPts val="3200"/>
              <a:buFont typeface="Barlow"/>
              <a:buNone/>
            </a:pPr>
            <a:r>
              <a:rPr lang="en-US" sz="3200" b="1">
                <a:solidFill>
                  <a:srgbClr val="272525"/>
                </a:solidFill>
                <a:latin typeface="Barlow"/>
                <a:ea typeface="Barlow"/>
                <a:cs typeface="Barlow"/>
                <a:sym typeface="Barlow"/>
              </a:rPr>
              <a:t>Các mô hình sử dụng</a:t>
            </a:r>
            <a:endParaRPr sz="3200">
              <a:solidFill>
                <a:schemeClr val="dk1"/>
              </a:solidFill>
              <a:latin typeface="Calibri"/>
              <a:ea typeface="Calibri"/>
              <a:cs typeface="Calibri"/>
              <a:sym typeface="Calibri"/>
            </a:endParaRPr>
          </a:p>
        </p:txBody>
      </p:sp>
      <p:sp>
        <p:nvSpPr>
          <p:cNvPr id="231" name="Google Shape;231;p31"/>
          <p:cNvSpPr txBox="1"/>
          <p:nvPr/>
        </p:nvSpPr>
        <p:spPr>
          <a:xfrm>
            <a:off x="7656752" y="2240476"/>
            <a:ext cx="5769600" cy="507900"/>
          </a:xfrm>
          <a:prstGeom prst="rect">
            <a:avLst/>
          </a:prstGeom>
          <a:noFill/>
          <a:ln>
            <a:noFill/>
          </a:ln>
        </p:spPr>
        <p:txBody>
          <a:bodyPr spcFirstLastPara="1" wrap="square" lIns="91425" tIns="45700" rIns="91425" bIns="45700" anchor="t" anchorCtr="0">
            <a:spAutoFit/>
          </a:bodyPr>
          <a:lstStyle/>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CNN</a:t>
            </a:r>
            <a:endParaRPr sz="2800">
              <a:solidFill>
                <a:srgbClr val="272525"/>
              </a:solidFill>
              <a:latin typeface="Montserrat"/>
              <a:ea typeface="Montserrat"/>
              <a:cs typeface="Montserrat"/>
              <a:sym typeface="Montserrat"/>
            </a:endParaRPr>
          </a:p>
        </p:txBody>
      </p:sp>
      <p:sp>
        <p:nvSpPr>
          <p:cNvPr id="232" name="Google Shape;232;p31"/>
          <p:cNvSpPr/>
          <p:nvPr/>
        </p:nvSpPr>
        <p:spPr>
          <a:xfrm>
            <a:off x="6591944" y="4385045"/>
            <a:ext cx="7816985" cy="3075121"/>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txBox="1"/>
          <p:nvPr/>
        </p:nvSpPr>
        <p:spPr>
          <a:xfrm>
            <a:off x="6895344" y="4729789"/>
            <a:ext cx="217559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272525"/>
                </a:solidFill>
                <a:latin typeface="Barlow"/>
                <a:ea typeface="Barlow"/>
                <a:cs typeface="Barlow"/>
                <a:sym typeface="Barlow"/>
              </a:rPr>
              <a:t>Bộ Dataset</a:t>
            </a:r>
            <a:endParaRPr sz="3200">
              <a:solidFill>
                <a:schemeClr val="dk1"/>
              </a:solidFill>
              <a:latin typeface="Calibri"/>
              <a:ea typeface="Calibri"/>
              <a:cs typeface="Calibri"/>
              <a:sym typeface="Calibri"/>
            </a:endParaRPr>
          </a:p>
        </p:txBody>
      </p:sp>
      <p:sp>
        <p:nvSpPr>
          <p:cNvPr id="234" name="Google Shape;234;p31"/>
          <p:cNvSpPr txBox="1"/>
          <p:nvPr/>
        </p:nvSpPr>
        <p:spPr>
          <a:xfrm>
            <a:off x="6743648" y="5466510"/>
            <a:ext cx="74424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Tên: good &amp; bad orange</a:t>
            </a:r>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Số ảnh: 2601 </a:t>
            </a:r>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Số lượng label: 2 </a:t>
            </a:r>
            <a:endParaRPr sz="2800">
              <a:solidFill>
                <a:srgbClr val="272525"/>
              </a:solidFill>
              <a:latin typeface="Montserrat"/>
              <a:ea typeface="Montserrat"/>
              <a:cs typeface="Montserrat"/>
              <a:sym typeface="Montserrat"/>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Biến mục tiêu: condition</a:t>
            </a:r>
            <a:endParaRPr/>
          </a:p>
        </p:txBody>
      </p:sp>
      <p:pic>
        <p:nvPicPr>
          <p:cNvPr id="235" name="Google Shape;235;p31"/>
          <p:cNvPicPr preferRelativeResize="0"/>
          <p:nvPr/>
        </p:nvPicPr>
        <p:blipFill rotWithShape="1">
          <a:blip r:embed="rId3">
            <a:alphaModFix/>
          </a:blip>
          <a:srcRect/>
          <a:stretch/>
        </p:blipFill>
        <p:spPr>
          <a:xfrm>
            <a:off x="0" y="0"/>
            <a:ext cx="5880672" cy="8229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p:nvPr/>
        </p:nvSpPr>
        <p:spPr>
          <a:xfrm>
            <a:off x="2714421" y="281583"/>
            <a:ext cx="9201558" cy="8617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Barlow"/>
                <a:cs typeface="Barlow"/>
                <a:sym typeface="Barlow"/>
              </a:rPr>
              <a:t>Tiền xử lý dữ liệu</a:t>
            </a:r>
            <a:endParaRPr sz="5000">
              <a:solidFill>
                <a:schemeClr val="dk1"/>
              </a:solidFill>
              <a:latin typeface="Calibri"/>
              <a:ea typeface="Calibri"/>
              <a:cs typeface="Calibri"/>
              <a:sym typeface="Calibri"/>
            </a:endParaRPr>
          </a:p>
        </p:txBody>
      </p:sp>
      <p:pic>
        <p:nvPicPr>
          <p:cNvPr id="242" name="Google Shape;242;p32"/>
          <p:cNvPicPr preferRelativeResize="0"/>
          <p:nvPr/>
        </p:nvPicPr>
        <p:blipFill>
          <a:blip r:embed="rId3">
            <a:alphaModFix/>
          </a:blip>
          <a:stretch>
            <a:fillRect/>
          </a:stretch>
        </p:blipFill>
        <p:spPr>
          <a:xfrm>
            <a:off x="152400" y="1295757"/>
            <a:ext cx="6705600" cy="4105275"/>
          </a:xfrm>
          <a:prstGeom prst="rect">
            <a:avLst/>
          </a:prstGeom>
          <a:noFill/>
          <a:ln>
            <a:noFill/>
          </a:ln>
        </p:spPr>
      </p:pic>
      <p:pic>
        <p:nvPicPr>
          <p:cNvPr id="243" name="Google Shape;243;p32"/>
          <p:cNvPicPr preferRelativeResize="0"/>
          <p:nvPr/>
        </p:nvPicPr>
        <p:blipFill>
          <a:blip r:embed="rId4">
            <a:alphaModFix/>
          </a:blip>
          <a:stretch>
            <a:fillRect/>
          </a:stretch>
        </p:blipFill>
        <p:spPr>
          <a:xfrm>
            <a:off x="7010400" y="1295757"/>
            <a:ext cx="6848475" cy="3790950"/>
          </a:xfrm>
          <a:prstGeom prst="rect">
            <a:avLst/>
          </a:prstGeom>
          <a:noFill/>
          <a:ln>
            <a:noFill/>
          </a:ln>
        </p:spPr>
      </p:pic>
      <p:pic>
        <p:nvPicPr>
          <p:cNvPr id="244" name="Google Shape;244;p32"/>
          <p:cNvPicPr preferRelativeResize="0"/>
          <p:nvPr/>
        </p:nvPicPr>
        <p:blipFill>
          <a:blip r:embed="rId5">
            <a:alphaModFix/>
          </a:blip>
          <a:stretch>
            <a:fillRect/>
          </a:stretch>
        </p:blipFill>
        <p:spPr>
          <a:xfrm>
            <a:off x="152400" y="5553425"/>
            <a:ext cx="8003499" cy="2523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3"/>
          <p:cNvPicPr preferRelativeResize="0"/>
          <p:nvPr/>
        </p:nvPicPr>
        <p:blipFill>
          <a:blip r:embed="rId3">
            <a:alphaModFix/>
          </a:blip>
          <a:stretch>
            <a:fillRect/>
          </a:stretch>
        </p:blipFill>
        <p:spPr>
          <a:xfrm>
            <a:off x="3219238" y="5086825"/>
            <a:ext cx="7658100" cy="1381125"/>
          </a:xfrm>
          <a:prstGeom prst="rect">
            <a:avLst/>
          </a:prstGeom>
          <a:noFill/>
          <a:ln>
            <a:noFill/>
          </a:ln>
        </p:spPr>
      </p:pic>
      <p:sp>
        <p:nvSpPr>
          <p:cNvPr id="251" name="Google Shape;251;p33"/>
          <p:cNvSpPr txBox="1"/>
          <p:nvPr/>
        </p:nvSpPr>
        <p:spPr>
          <a:xfrm>
            <a:off x="5905500" y="755725"/>
            <a:ext cx="60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52" name="Google Shape;252;p33"/>
          <p:cNvSpPr txBox="1"/>
          <p:nvPr/>
        </p:nvSpPr>
        <p:spPr>
          <a:xfrm>
            <a:off x="2714421" y="281583"/>
            <a:ext cx="9201600" cy="861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Barlow"/>
                <a:cs typeface="Barlow"/>
                <a:sym typeface="Barlow"/>
              </a:rPr>
              <a:t>chia dataset</a:t>
            </a:r>
            <a:endParaRPr sz="5000">
              <a:solidFill>
                <a:schemeClr val="dk1"/>
              </a:solidFill>
              <a:latin typeface="Calibri"/>
              <a:ea typeface="Calibri"/>
              <a:cs typeface="Calibri"/>
              <a:sym typeface="Calibri"/>
            </a:endParaRPr>
          </a:p>
        </p:txBody>
      </p:sp>
      <p:pic>
        <p:nvPicPr>
          <p:cNvPr id="253" name="Google Shape;253;p33"/>
          <p:cNvPicPr preferRelativeResize="0"/>
          <p:nvPr/>
        </p:nvPicPr>
        <p:blipFill>
          <a:blip r:embed="rId4">
            <a:alphaModFix/>
          </a:blip>
          <a:stretch>
            <a:fillRect/>
          </a:stretch>
        </p:blipFill>
        <p:spPr>
          <a:xfrm>
            <a:off x="4632275" y="1155925"/>
            <a:ext cx="4832025" cy="2265000"/>
          </a:xfrm>
          <a:prstGeom prst="rect">
            <a:avLst/>
          </a:prstGeom>
          <a:noFill/>
          <a:ln>
            <a:noFill/>
          </a:ln>
        </p:spPr>
      </p:pic>
      <p:cxnSp>
        <p:nvCxnSpPr>
          <p:cNvPr id="254" name="Google Shape;254;p33"/>
          <p:cNvCxnSpPr>
            <a:stCxn id="253" idx="2"/>
            <a:endCxn id="250" idx="0"/>
          </p:cNvCxnSpPr>
          <p:nvPr/>
        </p:nvCxnSpPr>
        <p:spPr>
          <a:xfrm>
            <a:off x="7048287" y="3420925"/>
            <a:ext cx="0" cy="1665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p:nvPr/>
        </p:nvSpPr>
        <p:spPr>
          <a:xfrm>
            <a:off x="5905500" y="755725"/>
            <a:ext cx="60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1" name="Google Shape;261;p34"/>
          <p:cNvSpPr txBox="1"/>
          <p:nvPr/>
        </p:nvSpPr>
        <p:spPr>
          <a:xfrm>
            <a:off x="2714421" y="281583"/>
            <a:ext cx="9201600" cy="861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Barlow"/>
                <a:cs typeface="Barlow"/>
                <a:sym typeface="Barlow"/>
              </a:rPr>
              <a:t>Xây model</a:t>
            </a:r>
            <a:endParaRPr sz="5000">
              <a:solidFill>
                <a:schemeClr val="dk1"/>
              </a:solidFill>
              <a:latin typeface="Calibri"/>
              <a:ea typeface="Calibri"/>
              <a:cs typeface="Calibri"/>
              <a:sym typeface="Calibri"/>
            </a:endParaRPr>
          </a:p>
        </p:txBody>
      </p:sp>
      <p:pic>
        <p:nvPicPr>
          <p:cNvPr id="262" name="Google Shape;262;p34"/>
          <p:cNvPicPr preferRelativeResize="0"/>
          <p:nvPr/>
        </p:nvPicPr>
        <p:blipFill>
          <a:blip r:embed="rId3">
            <a:alphaModFix/>
          </a:blip>
          <a:stretch>
            <a:fillRect/>
          </a:stretch>
        </p:blipFill>
        <p:spPr>
          <a:xfrm>
            <a:off x="717600" y="1601400"/>
            <a:ext cx="13008001" cy="4639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p:nvPr/>
        </p:nvSpPr>
        <p:spPr>
          <a:xfrm>
            <a:off x="5905500" y="755725"/>
            <a:ext cx="60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9" name="Google Shape;269;p35"/>
          <p:cNvSpPr txBox="1"/>
          <p:nvPr/>
        </p:nvSpPr>
        <p:spPr>
          <a:xfrm>
            <a:off x="2714421" y="281583"/>
            <a:ext cx="9201600" cy="861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b="1">
                <a:solidFill>
                  <a:srgbClr val="7068F4"/>
                </a:solidFill>
                <a:latin typeface="Barlow"/>
                <a:ea typeface="Barlow"/>
                <a:cs typeface="Barlow"/>
                <a:sym typeface="Barlow"/>
              </a:rPr>
              <a:t>Kết quả</a:t>
            </a:r>
            <a:endParaRPr sz="5000">
              <a:solidFill>
                <a:schemeClr val="dk1"/>
              </a:solidFill>
              <a:latin typeface="Calibri"/>
              <a:ea typeface="Calibri"/>
              <a:cs typeface="Calibri"/>
              <a:sym typeface="Calibri"/>
            </a:endParaRPr>
          </a:p>
        </p:txBody>
      </p:sp>
      <p:pic>
        <p:nvPicPr>
          <p:cNvPr id="270" name="Google Shape;270;p35"/>
          <p:cNvPicPr preferRelativeResize="0"/>
          <p:nvPr/>
        </p:nvPicPr>
        <p:blipFill>
          <a:blip r:embed="rId3">
            <a:alphaModFix/>
          </a:blip>
          <a:stretch>
            <a:fillRect/>
          </a:stretch>
        </p:blipFill>
        <p:spPr>
          <a:xfrm>
            <a:off x="152400" y="1308325"/>
            <a:ext cx="5419725" cy="4171950"/>
          </a:xfrm>
          <a:prstGeom prst="rect">
            <a:avLst/>
          </a:prstGeom>
          <a:noFill/>
          <a:ln>
            <a:noFill/>
          </a:ln>
        </p:spPr>
      </p:pic>
      <p:pic>
        <p:nvPicPr>
          <p:cNvPr id="271" name="Google Shape;271;p35"/>
          <p:cNvPicPr preferRelativeResize="0"/>
          <p:nvPr/>
        </p:nvPicPr>
        <p:blipFill>
          <a:blip r:embed="rId4">
            <a:alphaModFix/>
          </a:blip>
          <a:stretch>
            <a:fillRect/>
          </a:stretch>
        </p:blipFill>
        <p:spPr>
          <a:xfrm>
            <a:off x="9314700" y="1303563"/>
            <a:ext cx="5267325" cy="4181475"/>
          </a:xfrm>
          <a:prstGeom prst="rect">
            <a:avLst/>
          </a:prstGeom>
          <a:noFill/>
          <a:ln>
            <a:noFill/>
          </a:ln>
        </p:spPr>
      </p:pic>
      <p:pic>
        <p:nvPicPr>
          <p:cNvPr id="272" name="Google Shape;272;p35"/>
          <p:cNvPicPr preferRelativeResize="0"/>
          <p:nvPr/>
        </p:nvPicPr>
        <p:blipFill>
          <a:blip r:embed="rId5">
            <a:alphaModFix/>
          </a:blip>
          <a:stretch>
            <a:fillRect/>
          </a:stretch>
        </p:blipFill>
        <p:spPr>
          <a:xfrm>
            <a:off x="4986363" y="5841075"/>
            <a:ext cx="4657725" cy="2066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p:nvPr/>
        </p:nvSpPr>
        <p:spPr>
          <a:xfrm>
            <a:off x="758309" y="3328392"/>
            <a:ext cx="5701546"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Time Series</a:t>
            </a:r>
            <a:endParaRPr sz="4450">
              <a:solidFill>
                <a:schemeClr val="dk1"/>
              </a:solidFill>
              <a:latin typeface="Calibri"/>
              <a:ea typeface="Calibri"/>
              <a:cs typeface="Calibri"/>
              <a:sym typeface="Calibri"/>
            </a:endParaRPr>
          </a:p>
        </p:txBody>
      </p:sp>
      <p:sp>
        <p:nvSpPr>
          <p:cNvPr id="279" name="Google Shape;279;p36"/>
          <p:cNvSpPr/>
          <p:nvPr/>
        </p:nvSpPr>
        <p:spPr>
          <a:xfrm>
            <a:off x="758309" y="4366022"/>
            <a:ext cx="13113782" cy="693420"/>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272525"/>
              </a:buClr>
              <a:buSzPts val="2000"/>
              <a:buFont typeface="Montserrat"/>
              <a:buNone/>
            </a:pPr>
            <a:r>
              <a:rPr lang="en-US" sz="2000">
                <a:solidFill>
                  <a:srgbClr val="272525"/>
                </a:solidFill>
                <a:latin typeface="Montserrat"/>
                <a:ea typeface="Montserrat"/>
                <a:cs typeface="Montserrat"/>
                <a:sym typeface="Montserrat"/>
              </a:rPr>
              <a:t>Hồi quy là kỹ thuật dự đoán giá trị liên tục dựa trên các biến đầu vào. Nó được sử dụng rộng rãi trong dự báo giá cả và xu hướng kinh tế.</a:t>
            </a:r>
            <a:endParaRPr sz="2000">
              <a:solidFill>
                <a:schemeClr val="dk1"/>
              </a:solidFill>
              <a:latin typeface="Calibri"/>
              <a:ea typeface="Calibri"/>
              <a:cs typeface="Calibri"/>
              <a:sym typeface="Calibri"/>
            </a:endParaRPr>
          </a:p>
        </p:txBody>
      </p:sp>
      <p:sp>
        <p:nvSpPr>
          <p:cNvPr id="280" name="Google Shape;280;p36"/>
          <p:cNvSpPr/>
          <p:nvPr/>
        </p:nvSpPr>
        <p:spPr>
          <a:xfrm>
            <a:off x="395108" y="5303163"/>
            <a:ext cx="6064747" cy="2708196"/>
          </a:xfrm>
          <a:prstGeom prst="roundRect">
            <a:avLst>
              <a:gd name="adj" fmla="val 8456"/>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7315200" y="5302790"/>
            <a:ext cx="6920092" cy="2708196"/>
          </a:xfrm>
          <a:prstGeom prst="roundRect">
            <a:avLst>
              <a:gd name="adj" fmla="val 8456"/>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txBox="1"/>
          <p:nvPr/>
        </p:nvSpPr>
        <p:spPr>
          <a:xfrm>
            <a:off x="495078" y="5755006"/>
            <a:ext cx="4438993" cy="1803764"/>
          </a:xfrm>
          <a:prstGeom prst="rect">
            <a:avLst/>
          </a:prstGeom>
          <a:noFill/>
          <a:ln>
            <a:noFill/>
          </a:ln>
        </p:spPr>
        <p:txBody>
          <a:bodyPr spcFirstLastPara="1" wrap="square" lIns="91425" tIns="45700" rIns="91425" bIns="45700" anchor="t" anchorCtr="0">
            <a:spAutoFit/>
          </a:bodyPr>
          <a:lstStyle/>
          <a:p>
            <a:pPr marL="0" marR="0" lvl="0" indent="0" algn="l" rtl="0">
              <a:lnSpc>
                <a:spcPct val="135000"/>
              </a:lnSpc>
              <a:spcBef>
                <a:spcPts val="0"/>
              </a:spcBef>
              <a:spcAft>
                <a:spcPts val="0"/>
              </a:spcAft>
              <a:buNone/>
            </a:pPr>
            <a:r>
              <a:rPr lang="en-US" sz="2000">
                <a:solidFill>
                  <a:srgbClr val="272525"/>
                </a:solidFill>
                <a:latin typeface="Montserrat"/>
                <a:ea typeface="Montserrat"/>
                <a:cs typeface="Montserrat"/>
                <a:sym typeface="Montserrat"/>
              </a:rPr>
              <a:t>- Phân tích và dự đoán các giá trị trong tương lai dựa trên dữ liệu thời gian liên tục</a:t>
            </a:r>
            <a:endParaRPr/>
          </a:p>
          <a:p>
            <a:pPr marL="0" marR="0" lvl="0" indent="0" algn="l" rtl="0">
              <a:lnSpc>
                <a:spcPct val="135000"/>
              </a:lnSpc>
              <a:spcBef>
                <a:spcPts val="0"/>
              </a:spcBef>
              <a:spcAft>
                <a:spcPts val="0"/>
              </a:spcAft>
              <a:buNone/>
            </a:pPr>
            <a:r>
              <a:rPr lang="en-US" sz="2000">
                <a:solidFill>
                  <a:srgbClr val="272525"/>
                </a:solidFill>
                <a:latin typeface="Montserrat"/>
                <a:ea typeface="Montserrat"/>
                <a:cs typeface="Montserrat"/>
                <a:sym typeface="Montserrat"/>
              </a:rPr>
              <a:t>- Dữ liệu có sự phụ thuộc vào thứ tự thời gian (time-dependent)</a:t>
            </a:r>
            <a:endParaRPr sz="2000">
              <a:solidFill>
                <a:schemeClr val="dk1"/>
              </a:solidFill>
              <a:latin typeface="Calibri"/>
              <a:ea typeface="Calibri"/>
              <a:cs typeface="Calibri"/>
              <a:sym typeface="Calibri"/>
            </a:endParaRPr>
          </a:p>
        </p:txBody>
      </p:sp>
      <p:sp>
        <p:nvSpPr>
          <p:cNvPr id="283" name="Google Shape;283;p36"/>
          <p:cNvSpPr txBox="1"/>
          <p:nvPr/>
        </p:nvSpPr>
        <p:spPr>
          <a:xfrm>
            <a:off x="503397" y="5349463"/>
            <a:ext cx="181972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chemeClr val="dk1"/>
                </a:solidFill>
                <a:latin typeface="Barlow"/>
                <a:ea typeface="Barlow"/>
                <a:cs typeface="Barlow"/>
                <a:sym typeface="Barlow"/>
              </a:rPr>
              <a:t>Mục đích:</a:t>
            </a:r>
            <a:endParaRPr/>
          </a:p>
        </p:txBody>
      </p:sp>
      <p:sp>
        <p:nvSpPr>
          <p:cNvPr id="284" name="Google Shape;284;p36"/>
          <p:cNvSpPr txBox="1"/>
          <p:nvPr/>
        </p:nvSpPr>
        <p:spPr>
          <a:xfrm>
            <a:off x="7562965" y="5379688"/>
            <a:ext cx="234070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272525"/>
                </a:solidFill>
                <a:latin typeface="Montserrat"/>
                <a:ea typeface="Montserrat"/>
                <a:cs typeface="Montserrat"/>
                <a:sym typeface="Montserrat"/>
              </a:rPr>
              <a:t>📌</a:t>
            </a:r>
            <a:r>
              <a:rPr lang="en-US" sz="3000" b="1">
                <a:solidFill>
                  <a:srgbClr val="272525"/>
                </a:solidFill>
                <a:latin typeface="Barlow"/>
                <a:ea typeface="Barlow"/>
                <a:cs typeface="Barlow"/>
                <a:sym typeface="Barlow"/>
              </a:rPr>
              <a:t>Ứng dụng:</a:t>
            </a:r>
            <a:endParaRPr sz="3000">
              <a:solidFill>
                <a:schemeClr val="dk1"/>
              </a:solidFill>
              <a:latin typeface="Calibri"/>
              <a:ea typeface="Calibri"/>
              <a:cs typeface="Calibri"/>
              <a:sym typeface="Calibri"/>
            </a:endParaRPr>
          </a:p>
        </p:txBody>
      </p:sp>
      <p:sp>
        <p:nvSpPr>
          <p:cNvPr id="285" name="Google Shape;285;p36"/>
          <p:cNvSpPr txBox="1"/>
          <p:nvPr/>
        </p:nvSpPr>
        <p:spPr>
          <a:xfrm>
            <a:off x="7638466" y="5903461"/>
            <a:ext cx="6596826" cy="1800493"/>
          </a:xfrm>
          <a:prstGeom prst="rect">
            <a:avLst/>
          </a:prstGeom>
          <a:noFill/>
          <a:ln>
            <a:noFill/>
          </a:ln>
        </p:spPr>
        <p:txBody>
          <a:bodyPr spcFirstLastPara="1" wrap="square" lIns="91425" tIns="45700" rIns="91425" bIns="45700" anchor="t" anchorCtr="0">
            <a:spAutoFit/>
          </a:bodyPr>
          <a:lstStyle/>
          <a:p>
            <a:pPr marL="0" marR="0" lvl="0" indent="0" algn="l" rtl="0">
              <a:lnSpc>
                <a:spcPct val="142105"/>
              </a:lnSpc>
              <a:spcBef>
                <a:spcPts val="0"/>
              </a:spcBef>
              <a:spcAft>
                <a:spcPts val="0"/>
              </a:spcAft>
              <a:buNone/>
            </a:pPr>
            <a:r>
              <a:rPr lang="en-US" sz="1900">
                <a:solidFill>
                  <a:srgbClr val="272525"/>
                </a:solidFill>
                <a:latin typeface="Montserrat"/>
                <a:ea typeface="Montserrat"/>
                <a:cs typeface="Montserrat"/>
                <a:sym typeface="Montserrat"/>
              </a:rPr>
              <a:t>- Dự đoán giá cổ phiếu, tỷ giá hối đoái, lãi suất</a:t>
            </a:r>
            <a:endParaRPr/>
          </a:p>
          <a:p>
            <a:pPr marL="0" marR="0" lvl="0" indent="0" algn="l" rtl="0">
              <a:lnSpc>
                <a:spcPct val="142105"/>
              </a:lnSpc>
              <a:spcBef>
                <a:spcPts val="0"/>
              </a:spcBef>
              <a:spcAft>
                <a:spcPts val="0"/>
              </a:spcAft>
              <a:buNone/>
            </a:pPr>
            <a:r>
              <a:rPr lang="en-US" sz="1900">
                <a:solidFill>
                  <a:srgbClr val="272525"/>
                </a:solidFill>
                <a:latin typeface="Montserrat"/>
                <a:ea typeface="Montserrat"/>
                <a:cs typeface="Montserrat"/>
                <a:sym typeface="Montserrat"/>
              </a:rPr>
              <a:t>- Dự báo doanh thu, sản lượng, nhu cầu thị trường</a:t>
            </a:r>
            <a:endParaRPr/>
          </a:p>
          <a:p>
            <a:pPr marL="0" marR="0" lvl="0" indent="0" algn="l" rtl="0">
              <a:lnSpc>
                <a:spcPct val="142105"/>
              </a:lnSpc>
              <a:spcBef>
                <a:spcPts val="0"/>
              </a:spcBef>
              <a:spcAft>
                <a:spcPts val="0"/>
              </a:spcAft>
              <a:buNone/>
            </a:pPr>
            <a:r>
              <a:rPr lang="en-US" sz="1900">
                <a:solidFill>
                  <a:srgbClr val="272525"/>
                </a:solidFill>
                <a:latin typeface="Montserrat"/>
                <a:ea typeface="Montserrat"/>
                <a:cs typeface="Montserrat"/>
                <a:sym typeface="Montserrat"/>
              </a:rPr>
              <a:t>- Phân tích xu hướng lạm phát, GDP theo thời gian</a:t>
            </a:r>
            <a:endParaRPr/>
          </a:p>
          <a:p>
            <a:pPr marL="0" marR="0" lvl="0" indent="0" algn="l" rtl="0">
              <a:lnSpc>
                <a:spcPct val="142105"/>
              </a:lnSpc>
              <a:spcBef>
                <a:spcPts val="0"/>
              </a:spcBef>
              <a:spcAft>
                <a:spcPts val="0"/>
              </a:spcAft>
              <a:buNone/>
            </a:pPr>
            <a:r>
              <a:rPr lang="en-US" sz="1900">
                <a:solidFill>
                  <a:srgbClr val="272525"/>
                </a:solidFill>
                <a:latin typeface="Montserrat"/>
                <a:ea typeface="Montserrat"/>
                <a:cs typeface="Montserrat"/>
                <a:sym typeface="Montserrat"/>
              </a:rPr>
              <a:t>- Phát hiện bất thường trong chuỗi giao dịch tài chính</a:t>
            </a:r>
            <a:endParaRPr sz="1900">
              <a:solidFill>
                <a:schemeClr val="dk1"/>
              </a:solidFill>
              <a:latin typeface="Calibri"/>
              <a:ea typeface="Calibri"/>
              <a:cs typeface="Calibri"/>
              <a:sym typeface="Calibri"/>
            </a:endParaRPr>
          </a:p>
        </p:txBody>
      </p:sp>
      <p:pic>
        <p:nvPicPr>
          <p:cNvPr id="286" name="Google Shape;286;p36"/>
          <p:cNvPicPr preferRelativeResize="0"/>
          <p:nvPr/>
        </p:nvPicPr>
        <p:blipFill rotWithShape="1">
          <a:blip r:embed="rId3">
            <a:alphaModFix/>
          </a:blip>
          <a:srcRect/>
          <a:stretch/>
        </p:blipFill>
        <p:spPr>
          <a:xfrm>
            <a:off x="0" y="0"/>
            <a:ext cx="14630400" cy="292333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7"/>
          <p:cNvSpPr/>
          <p:nvPr/>
        </p:nvSpPr>
        <p:spPr>
          <a:xfrm>
            <a:off x="2149501" y="447019"/>
            <a:ext cx="4659987"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Mô hình và dataset</a:t>
            </a:r>
            <a:endParaRPr sz="4450">
              <a:solidFill>
                <a:schemeClr val="dk1"/>
              </a:solidFill>
              <a:latin typeface="Calibri"/>
              <a:ea typeface="Calibri"/>
              <a:cs typeface="Calibri"/>
              <a:sym typeface="Calibri"/>
            </a:endParaRPr>
          </a:p>
        </p:txBody>
      </p:sp>
      <p:sp>
        <p:nvSpPr>
          <p:cNvPr id="293" name="Google Shape;293;p37"/>
          <p:cNvSpPr/>
          <p:nvPr/>
        </p:nvSpPr>
        <p:spPr>
          <a:xfrm>
            <a:off x="1529536" y="1754757"/>
            <a:ext cx="5921270" cy="2067793"/>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832931" y="1971332"/>
            <a:ext cx="3993493" cy="356235"/>
          </a:xfrm>
          <a:prstGeom prst="rect">
            <a:avLst/>
          </a:prstGeom>
          <a:noFill/>
          <a:ln>
            <a:noFill/>
          </a:ln>
        </p:spPr>
        <p:txBody>
          <a:bodyPr spcFirstLastPara="1" wrap="square" lIns="0" tIns="0" rIns="0" bIns="0" anchor="t" anchorCtr="0">
            <a:noAutofit/>
          </a:bodyPr>
          <a:lstStyle/>
          <a:p>
            <a:pPr marL="0" marR="0" lvl="0" indent="0" algn="l" rtl="0">
              <a:lnSpc>
                <a:spcPct val="87500"/>
              </a:lnSpc>
              <a:spcBef>
                <a:spcPts val="0"/>
              </a:spcBef>
              <a:spcAft>
                <a:spcPts val="0"/>
              </a:spcAft>
              <a:buClr>
                <a:srgbClr val="272525"/>
              </a:buClr>
              <a:buSzPts val="3200"/>
              <a:buFont typeface="Barlow"/>
              <a:buNone/>
            </a:pPr>
            <a:r>
              <a:rPr lang="en-US" sz="3200" b="1">
                <a:solidFill>
                  <a:srgbClr val="272525"/>
                </a:solidFill>
                <a:latin typeface="Barlow"/>
                <a:ea typeface="Barlow"/>
                <a:cs typeface="Barlow"/>
                <a:sym typeface="Barlow"/>
              </a:rPr>
              <a:t>Các mô hình sử dụng</a:t>
            </a:r>
            <a:endParaRPr sz="3200">
              <a:solidFill>
                <a:schemeClr val="dk1"/>
              </a:solidFill>
              <a:latin typeface="Calibri"/>
              <a:ea typeface="Calibri"/>
              <a:cs typeface="Calibri"/>
              <a:sym typeface="Calibri"/>
            </a:endParaRPr>
          </a:p>
        </p:txBody>
      </p:sp>
      <p:sp>
        <p:nvSpPr>
          <p:cNvPr id="295" name="Google Shape;295;p37"/>
          <p:cNvSpPr txBox="1"/>
          <p:nvPr/>
        </p:nvSpPr>
        <p:spPr>
          <a:xfrm>
            <a:off x="1681235" y="2539505"/>
            <a:ext cx="5769571" cy="445507"/>
          </a:xfrm>
          <a:prstGeom prst="rect">
            <a:avLst/>
          </a:prstGeom>
          <a:noFill/>
          <a:ln>
            <a:noFill/>
          </a:ln>
        </p:spPr>
        <p:txBody>
          <a:bodyPr spcFirstLastPara="1" wrap="square" lIns="91425" tIns="45700" rIns="91425" bIns="45700" anchor="t" anchorCtr="0">
            <a:spAutoFit/>
          </a:bodyPr>
          <a:lstStyle/>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ARIMA</a:t>
            </a:r>
            <a:endParaRPr sz="2800">
              <a:solidFill>
                <a:schemeClr val="dk1"/>
              </a:solidFill>
              <a:latin typeface="Calibri"/>
              <a:ea typeface="Calibri"/>
              <a:cs typeface="Calibri"/>
              <a:sym typeface="Calibri"/>
            </a:endParaRPr>
          </a:p>
        </p:txBody>
      </p:sp>
      <p:sp>
        <p:nvSpPr>
          <p:cNvPr id="296" name="Google Shape;296;p37"/>
          <p:cNvSpPr/>
          <p:nvPr/>
        </p:nvSpPr>
        <p:spPr>
          <a:xfrm>
            <a:off x="758303" y="4385045"/>
            <a:ext cx="7816985" cy="3075121"/>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txBox="1"/>
          <p:nvPr/>
        </p:nvSpPr>
        <p:spPr>
          <a:xfrm>
            <a:off x="1061703" y="4729789"/>
            <a:ext cx="217559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272525"/>
                </a:solidFill>
                <a:latin typeface="Barlow"/>
                <a:ea typeface="Barlow"/>
                <a:cs typeface="Barlow"/>
                <a:sym typeface="Barlow"/>
              </a:rPr>
              <a:t>Bộ Dataset</a:t>
            </a:r>
            <a:endParaRPr sz="3200">
              <a:solidFill>
                <a:schemeClr val="dk1"/>
              </a:solidFill>
              <a:latin typeface="Calibri"/>
              <a:ea typeface="Calibri"/>
              <a:cs typeface="Calibri"/>
              <a:sym typeface="Calibri"/>
            </a:endParaRPr>
          </a:p>
        </p:txBody>
      </p:sp>
      <p:pic>
        <p:nvPicPr>
          <p:cNvPr id="298" name="Google Shape;298;p37"/>
          <p:cNvPicPr preferRelativeResize="0"/>
          <p:nvPr/>
        </p:nvPicPr>
        <p:blipFill rotWithShape="1">
          <a:blip r:embed="rId3">
            <a:alphaModFix/>
          </a:blip>
          <a:srcRect/>
          <a:stretch/>
        </p:blipFill>
        <p:spPr>
          <a:xfrm>
            <a:off x="9713924" y="0"/>
            <a:ext cx="4916476" cy="8229600"/>
          </a:xfrm>
          <a:prstGeom prst="rect">
            <a:avLst/>
          </a:prstGeom>
          <a:noFill/>
          <a:ln>
            <a:noFill/>
          </a:ln>
        </p:spPr>
      </p:pic>
      <p:sp>
        <p:nvSpPr>
          <p:cNvPr id="299" name="Google Shape;299;p37"/>
          <p:cNvSpPr txBox="1"/>
          <p:nvPr/>
        </p:nvSpPr>
        <p:spPr>
          <a:xfrm>
            <a:off x="1038998" y="5519604"/>
            <a:ext cx="7387816" cy="1477328"/>
          </a:xfrm>
          <a:prstGeom prst="rect">
            <a:avLst/>
          </a:prstGeom>
          <a:noFill/>
          <a:ln>
            <a:noFill/>
          </a:ln>
        </p:spPr>
        <p:txBody>
          <a:bodyPr spcFirstLastPara="1" wrap="square" lIns="91425" tIns="45700" rIns="91425" bIns="45700" anchor="t" anchorCtr="0">
            <a:spAutoFit/>
          </a:bodyPr>
          <a:lstStyle/>
          <a:p>
            <a:pPr marL="0" marR="0" lvl="0" indent="0" algn="l" rtl="0">
              <a:lnSpc>
                <a:spcPct val="112500"/>
              </a:lnSpc>
              <a:spcBef>
                <a:spcPts val="0"/>
              </a:spcBef>
              <a:spcAft>
                <a:spcPts val="0"/>
              </a:spcAft>
              <a:buNone/>
            </a:pPr>
            <a:r>
              <a:rPr lang="en-US" sz="2400">
                <a:solidFill>
                  <a:srgbClr val="272525"/>
                </a:solidFill>
                <a:latin typeface="Montserrat"/>
                <a:ea typeface="Montserrat"/>
                <a:cs typeface="Montserrat"/>
                <a:sym typeface="Montserrat"/>
              </a:rPr>
              <a:t>- Tên: uber stock data</a:t>
            </a:r>
            <a:endParaRPr/>
          </a:p>
          <a:p>
            <a:pPr marL="0" marR="0" lvl="0" indent="0" algn="l" rtl="0">
              <a:lnSpc>
                <a:spcPct val="112500"/>
              </a:lnSpc>
              <a:spcBef>
                <a:spcPts val="0"/>
              </a:spcBef>
              <a:spcAft>
                <a:spcPts val="0"/>
              </a:spcAft>
              <a:buNone/>
            </a:pPr>
            <a:r>
              <a:rPr lang="en-US" sz="2400">
                <a:solidFill>
                  <a:srgbClr val="272525"/>
                </a:solidFill>
                <a:latin typeface="Montserrat"/>
                <a:ea typeface="Montserrat"/>
                <a:cs typeface="Montserrat"/>
                <a:sym typeface="Montserrat"/>
              </a:rPr>
              <a:t>- Số dòng: 1444</a:t>
            </a:r>
            <a:endParaRPr/>
          </a:p>
          <a:p>
            <a:pPr marL="0" marR="0" lvl="0" indent="0" algn="l" rtl="0">
              <a:lnSpc>
                <a:spcPct val="112500"/>
              </a:lnSpc>
              <a:spcBef>
                <a:spcPts val="0"/>
              </a:spcBef>
              <a:spcAft>
                <a:spcPts val="0"/>
              </a:spcAft>
              <a:buNone/>
            </a:pPr>
            <a:r>
              <a:rPr lang="en-US" sz="2400">
                <a:solidFill>
                  <a:srgbClr val="272525"/>
                </a:solidFill>
                <a:latin typeface="Montserrat"/>
                <a:ea typeface="Montserrat"/>
                <a:cs typeface="Montserrat"/>
                <a:sym typeface="Montserrat"/>
              </a:rPr>
              <a:t>- Số đặc trưng: 7 (Date, Adj Close, Close, High, Low, Open, Volume)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p:nvPr/>
        </p:nvSpPr>
        <p:spPr>
          <a:xfrm>
            <a:off x="2714421" y="281583"/>
            <a:ext cx="9201558"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b="1">
                <a:solidFill>
                  <a:srgbClr val="7068F4"/>
                </a:solidFill>
                <a:latin typeface="Barlow"/>
                <a:ea typeface="Barlow"/>
                <a:cs typeface="Barlow"/>
                <a:sym typeface="Barlow"/>
              </a:rPr>
              <a:t>Ứng dụng mô hình trong dataset</a:t>
            </a:r>
            <a:endParaRPr sz="5000">
              <a:solidFill>
                <a:schemeClr val="dk1"/>
              </a:solidFill>
              <a:latin typeface="Calibri"/>
              <a:ea typeface="Calibri"/>
              <a:cs typeface="Calibri"/>
              <a:sym typeface="Calibri"/>
            </a:endParaRPr>
          </a:p>
        </p:txBody>
      </p:sp>
      <p:pic>
        <p:nvPicPr>
          <p:cNvPr id="306" name="Google Shape;306;p38"/>
          <p:cNvPicPr preferRelativeResize="0"/>
          <p:nvPr/>
        </p:nvPicPr>
        <p:blipFill rotWithShape="1">
          <a:blip r:embed="rId3">
            <a:alphaModFix/>
          </a:blip>
          <a:srcRect/>
          <a:stretch/>
        </p:blipFill>
        <p:spPr>
          <a:xfrm>
            <a:off x="0" y="1320727"/>
            <a:ext cx="14630400" cy="61277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p:nvPr/>
        </p:nvSpPr>
        <p:spPr>
          <a:xfrm>
            <a:off x="2149501" y="447019"/>
            <a:ext cx="4659987" cy="712708"/>
          </a:xfrm>
          <a:prstGeom prst="rect">
            <a:avLst/>
          </a:prstGeom>
          <a:noFill/>
          <a:ln>
            <a:noFill/>
          </a:ln>
        </p:spPr>
        <p:txBody>
          <a:bodyPr spcFirstLastPara="1" wrap="square" lIns="0" tIns="0" rIns="0" bIns="0" anchor="t" anchorCtr="0">
            <a:noAutofit/>
          </a:bodyPr>
          <a:lstStyle/>
          <a:p>
            <a:pPr marL="0" marR="0" lvl="0" indent="0" algn="l" rtl="0">
              <a:lnSpc>
                <a:spcPct val="125842"/>
              </a:lnSpc>
              <a:spcBef>
                <a:spcPts val="0"/>
              </a:spcBef>
              <a:spcAft>
                <a:spcPts val="0"/>
              </a:spcAft>
              <a:buClr>
                <a:srgbClr val="7068F4"/>
              </a:buClr>
              <a:buSzPts val="4450"/>
              <a:buFont typeface="Barlow"/>
              <a:buNone/>
            </a:pPr>
            <a:r>
              <a:rPr lang="en-US" sz="4450" b="1">
                <a:solidFill>
                  <a:srgbClr val="7068F4"/>
                </a:solidFill>
                <a:latin typeface="Barlow"/>
                <a:ea typeface="Barlow"/>
                <a:cs typeface="Barlow"/>
                <a:sym typeface="Barlow"/>
              </a:rPr>
              <a:t>Mô hình và dataset</a:t>
            </a:r>
            <a:endParaRPr sz="4450">
              <a:solidFill>
                <a:schemeClr val="dk1"/>
              </a:solidFill>
              <a:latin typeface="Calibri"/>
              <a:ea typeface="Calibri"/>
              <a:cs typeface="Calibri"/>
              <a:sym typeface="Calibri"/>
            </a:endParaRPr>
          </a:p>
        </p:txBody>
      </p:sp>
      <p:sp>
        <p:nvSpPr>
          <p:cNvPr id="93" name="Google Shape;93;p16"/>
          <p:cNvSpPr/>
          <p:nvPr/>
        </p:nvSpPr>
        <p:spPr>
          <a:xfrm>
            <a:off x="1529536" y="1754757"/>
            <a:ext cx="5921270" cy="2067793"/>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1832931" y="1971332"/>
            <a:ext cx="3993493" cy="356235"/>
          </a:xfrm>
          <a:prstGeom prst="rect">
            <a:avLst/>
          </a:prstGeom>
          <a:noFill/>
          <a:ln>
            <a:noFill/>
          </a:ln>
        </p:spPr>
        <p:txBody>
          <a:bodyPr spcFirstLastPara="1" wrap="square" lIns="0" tIns="0" rIns="0" bIns="0" anchor="t" anchorCtr="0">
            <a:noAutofit/>
          </a:bodyPr>
          <a:lstStyle/>
          <a:p>
            <a:pPr marL="0" marR="0" lvl="0" indent="0" algn="l" rtl="0">
              <a:lnSpc>
                <a:spcPct val="87500"/>
              </a:lnSpc>
              <a:spcBef>
                <a:spcPts val="0"/>
              </a:spcBef>
              <a:spcAft>
                <a:spcPts val="0"/>
              </a:spcAft>
              <a:buClr>
                <a:srgbClr val="272525"/>
              </a:buClr>
              <a:buSzPts val="3200"/>
              <a:buFont typeface="Barlow"/>
              <a:buNone/>
            </a:pPr>
            <a:r>
              <a:rPr lang="en-US" sz="3200" b="1">
                <a:solidFill>
                  <a:srgbClr val="272525"/>
                </a:solidFill>
                <a:latin typeface="Barlow"/>
                <a:ea typeface="Barlow"/>
                <a:cs typeface="Barlow"/>
                <a:sym typeface="Barlow"/>
              </a:rPr>
              <a:t>Các mô hình sử dụng</a:t>
            </a:r>
            <a:endParaRPr sz="3200">
              <a:solidFill>
                <a:schemeClr val="dk1"/>
              </a:solidFill>
              <a:latin typeface="Calibri"/>
              <a:ea typeface="Calibri"/>
              <a:cs typeface="Calibri"/>
              <a:sym typeface="Calibri"/>
            </a:endParaRPr>
          </a:p>
        </p:txBody>
      </p:sp>
      <p:sp>
        <p:nvSpPr>
          <p:cNvPr id="95" name="Google Shape;95;p16"/>
          <p:cNvSpPr txBox="1"/>
          <p:nvPr/>
        </p:nvSpPr>
        <p:spPr>
          <a:xfrm>
            <a:off x="1681235" y="2539505"/>
            <a:ext cx="5769571" cy="1131079"/>
          </a:xfrm>
          <a:prstGeom prst="rect">
            <a:avLst/>
          </a:prstGeom>
          <a:noFill/>
          <a:ln>
            <a:noFill/>
          </a:ln>
        </p:spPr>
        <p:txBody>
          <a:bodyPr spcFirstLastPara="1" wrap="square" lIns="91425" tIns="45700" rIns="91425" bIns="45700" anchor="t" anchorCtr="0">
            <a:spAutoFit/>
          </a:bodyPr>
          <a:lstStyle/>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Linear Regression</a:t>
            </a:r>
            <a:endParaRPr/>
          </a:p>
          <a:p>
            <a:pPr marL="0" marR="0" lvl="0" indent="0" algn="l" rtl="0">
              <a:lnSpc>
                <a:spcPct val="96428"/>
              </a:lnSpc>
              <a:spcBef>
                <a:spcPts val="0"/>
              </a:spcBef>
              <a:spcAft>
                <a:spcPts val="0"/>
              </a:spcAft>
              <a:buClr>
                <a:srgbClr val="272525"/>
              </a:buClr>
              <a:buSzPts val="2800"/>
              <a:buFont typeface="Montserrat"/>
              <a:buNone/>
            </a:pPr>
            <a:r>
              <a:rPr lang="en-US" sz="2800">
                <a:solidFill>
                  <a:srgbClr val="272525"/>
                </a:solidFill>
                <a:latin typeface="Montserrat"/>
                <a:ea typeface="Montserrat"/>
                <a:cs typeface="Montserrat"/>
                <a:sym typeface="Montserrat"/>
              </a:rPr>
              <a:t>- Random Forest</a:t>
            </a:r>
            <a:endParaRPr/>
          </a:p>
          <a:p>
            <a:pPr marL="0" marR="0" lvl="0" indent="0" algn="l" rtl="0">
              <a:lnSpc>
                <a:spcPct val="96428"/>
              </a:lnSpc>
              <a:spcBef>
                <a:spcPts val="0"/>
              </a:spcBef>
              <a:spcAft>
                <a:spcPts val="0"/>
              </a:spcAft>
              <a:buClr>
                <a:srgbClr val="272525"/>
              </a:buClr>
              <a:buSzPts val="2800"/>
              <a:buFont typeface="Montserrat"/>
              <a:buNone/>
            </a:pPr>
            <a:r>
              <a:rPr lang="en-US" sz="2800">
                <a:solidFill>
                  <a:srgbClr val="272525"/>
                </a:solidFill>
                <a:latin typeface="Montserrat"/>
                <a:ea typeface="Montserrat"/>
                <a:cs typeface="Montserrat"/>
                <a:sym typeface="Montserrat"/>
              </a:rPr>
              <a:t>- Decision Tree Regressor</a:t>
            </a:r>
            <a:endParaRPr sz="2800">
              <a:solidFill>
                <a:schemeClr val="dk1"/>
              </a:solidFill>
              <a:latin typeface="Calibri"/>
              <a:ea typeface="Calibri"/>
              <a:cs typeface="Calibri"/>
              <a:sym typeface="Calibri"/>
            </a:endParaRPr>
          </a:p>
        </p:txBody>
      </p:sp>
      <p:sp>
        <p:nvSpPr>
          <p:cNvPr id="96" name="Google Shape;96;p16"/>
          <p:cNvSpPr/>
          <p:nvPr/>
        </p:nvSpPr>
        <p:spPr>
          <a:xfrm>
            <a:off x="758303" y="4385045"/>
            <a:ext cx="7816985" cy="3075121"/>
          </a:xfrm>
          <a:prstGeom prst="roundRect">
            <a:avLst>
              <a:gd name="adj" fmla="val 1861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p:nvPr/>
        </p:nvSpPr>
        <p:spPr>
          <a:xfrm>
            <a:off x="1061703" y="4524504"/>
            <a:ext cx="217559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272525"/>
                </a:solidFill>
                <a:latin typeface="Barlow"/>
                <a:ea typeface="Barlow"/>
                <a:cs typeface="Barlow"/>
                <a:sym typeface="Barlow"/>
              </a:rPr>
              <a:t>Bộ Dataset</a:t>
            </a:r>
            <a:endParaRPr sz="3200">
              <a:solidFill>
                <a:schemeClr val="dk1"/>
              </a:solidFill>
              <a:latin typeface="Calibri"/>
              <a:ea typeface="Calibri"/>
              <a:cs typeface="Calibri"/>
              <a:sym typeface="Calibri"/>
            </a:endParaRPr>
          </a:p>
        </p:txBody>
      </p:sp>
      <p:sp>
        <p:nvSpPr>
          <p:cNvPr id="98" name="Google Shape;98;p16"/>
          <p:cNvSpPr txBox="1"/>
          <p:nvPr/>
        </p:nvSpPr>
        <p:spPr>
          <a:xfrm>
            <a:off x="844892" y="5248738"/>
            <a:ext cx="7442256" cy="1825756"/>
          </a:xfrm>
          <a:prstGeom prst="rect">
            <a:avLst/>
          </a:prstGeom>
          <a:noFill/>
          <a:ln>
            <a:noFill/>
          </a:ln>
        </p:spPr>
        <p:txBody>
          <a:bodyPr spcFirstLastPara="1" wrap="square" lIns="91425" tIns="45700" rIns="91425" bIns="45700" anchor="t" anchorCtr="0">
            <a:spAutoFit/>
          </a:bodyPr>
          <a:lstStyle/>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Tên: Diamonds Prices 2022</a:t>
            </a:r>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Số dòng: 54000</a:t>
            </a:r>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Số đặc trưng: 9 (carat,cut,color,clarity,depth,table,x,y,z)</a:t>
            </a:r>
            <a:endParaRPr/>
          </a:p>
          <a:p>
            <a:pPr marL="0" marR="0" lvl="0" indent="0" algn="l" rtl="0">
              <a:lnSpc>
                <a:spcPct val="96428"/>
              </a:lnSpc>
              <a:spcBef>
                <a:spcPts val="0"/>
              </a:spcBef>
              <a:spcAft>
                <a:spcPts val="0"/>
              </a:spcAft>
              <a:buNone/>
            </a:pPr>
            <a:r>
              <a:rPr lang="en-US" sz="2800">
                <a:solidFill>
                  <a:srgbClr val="272525"/>
                </a:solidFill>
                <a:latin typeface="Montserrat"/>
                <a:ea typeface="Montserrat"/>
                <a:cs typeface="Montserrat"/>
                <a:sym typeface="Montserrat"/>
              </a:rPr>
              <a:t>- Biến mục tiêu: price</a:t>
            </a:r>
            <a:endParaRPr/>
          </a:p>
        </p:txBody>
      </p:sp>
      <p:pic>
        <p:nvPicPr>
          <p:cNvPr id="99" name="Google Shape;99;p16"/>
          <p:cNvPicPr preferRelativeResize="0"/>
          <p:nvPr/>
        </p:nvPicPr>
        <p:blipFill rotWithShape="1">
          <a:blip r:embed="rId3">
            <a:alphaModFix/>
          </a:blip>
          <a:srcRect/>
          <a:stretch/>
        </p:blipFill>
        <p:spPr>
          <a:xfrm>
            <a:off x="9713924" y="0"/>
            <a:ext cx="4916476" cy="877168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p:nvPr/>
        </p:nvSpPr>
        <p:spPr>
          <a:xfrm>
            <a:off x="2714421" y="281583"/>
            <a:ext cx="9201558"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b="1">
                <a:solidFill>
                  <a:srgbClr val="7068F4"/>
                </a:solidFill>
                <a:latin typeface="Barlow"/>
                <a:ea typeface="Barlow"/>
                <a:cs typeface="Barlow"/>
                <a:sym typeface="Barlow"/>
              </a:rPr>
              <a:t>Ứng dụng mô hình trong dataset</a:t>
            </a:r>
            <a:endParaRPr sz="5000">
              <a:solidFill>
                <a:schemeClr val="dk1"/>
              </a:solidFill>
              <a:latin typeface="Calibri"/>
              <a:ea typeface="Calibri"/>
              <a:cs typeface="Calibri"/>
              <a:sym typeface="Calibri"/>
            </a:endParaRPr>
          </a:p>
        </p:txBody>
      </p:sp>
      <p:pic>
        <p:nvPicPr>
          <p:cNvPr id="313" name="Google Shape;313;p39"/>
          <p:cNvPicPr preferRelativeResize="0"/>
          <p:nvPr/>
        </p:nvPicPr>
        <p:blipFill rotWithShape="1">
          <a:blip r:embed="rId3">
            <a:alphaModFix/>
          </a:blip>
          <a:srcRect/>
          <a:stretch/>
        </p:blipFill>
        <p:spPr>
          <a:xfrm>
            <a:off x="0" y="1374917"/>
            <a:ext cx="7315200" cy="5711323"/>
          </a:xfrm>
          <a:prstGeom prst="rect">
            <a:avLst/>
          </a:prstGeom>
          <a:noFill/>
          <a:ln>
            <a:noFill/>
          </a:ln>
        </p:spPr>
      </p:pic>
      <p:pic>
        <p:nvPicPr>
          <p:cNvPr id="314" name="Google Shape;314;p39"/>
          <p:cNvPicPr preferRelativeResize="0"/>
          <p:nvPr/>
        </p:nvPicPr>
        <p:blipFill rotWithShape="1">
          <a:blip r:embed="rId4">
            <a:alphaModFix/>
          </a:blip>
          <a:srcRect/>
          <a:stretch/>
        </p:blipFill>
        <p:spPr>
          <a:xfrm>
            <a:off x="7315200" y="1374916"/>
            <a:ext cx="7315200" cy="571132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p:nvPr/>
        </p:nvSpPr>
        <p:spPr>
          <a:xfrm>
            <a:off x="3866980" y="281583"/>
            <a:ext cx="689644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b="1">
                <a:solidFill>
                  <a:srgbClr val="7068F4"/>
                </a:solidFill>
                <a:latin typeface="Barlow"/>
                <a:ea typeface="Barlow"/>
                <a:cs typeface="Barlow"/>
                <a:sym typeface="Barlow"/>
              </a:rPr>
              <a:t>Sau khi tiền xử lý dữ liệu</a:t>
            </a:r>
            <a:endParaRPr sz="5000">
              <a:solidFill>
                <a:schemeClr val="dk1"/>
              </a:solidFill>
              <a:latin typeface="Calibri"/>
              <a:ea typeface="Calibri"/>
              <a:cs typeface="Calibri"/>
              <a:sym typeface="Calibri"/>
            </a:endParaRPr>
          </a:p>
        </p:txBody>
      </p:sp>
      <p:pic>
        <p:nvPicPr>
          <p:cNvPr id="321" name="Google Shape;321;p40"/>
          <p:cNvPicPr preferRelativeResize="0"/>
          <p:nvPr/>
        </p:nvPicPr>
        <p:blipFill rotWithShape="1">
          <a:blip r:embed="rId3">
            <a:alphaModFix/>
          </a:blip>
          <a:srcRect/>
          <a:stretch/>
        </p:blipFill>
        <p:spPr>
          <a:xfrm>
            <a:off x="1037" y="1337057"/>
            <a:ext cx="7314164" cy="6186488"/>
          </a:xfrm>
          <a:prstGeom prst="rect">
            <a:avLst/>
          </a:prstGeom>
          <a:noFill/>
          <a:ln>
            <a:noFill/>
          </a:ln>
        </p:spPr>
      </p:pic>
      <p:pic>
        <p:nvPicPr>
          <p:cNvPr id="322" name="Google Shape;322;p40"/>
          <p:cNvPicPr preferRelativeResize="0"/>
          <p:nvPr/>
        </p:nvPicPr>
        <p:blipFill rotWithShape="1">
          <a:blip r:embed="rId4">
            <a:alphaModFix/>
          </a:blip>
          <a:srcRect/>
          <a:stretch/>
        </p:blipFill>
        <p:spPr>
          <a:xfrm>
            <a:off x="7315200" y="1337057"/>
            <a:ext cx="7315200" cy="618648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1"/>
          <p:cNvSpPr txBox="1"/>
          <p:nvPr/>
        </p:nvSpPr>
        <p:spPr>
          <a:xfrm>
            <a:off x="3866980" y="55503"/>
            <a:ext cx="689644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b="1">
                <a:solidFill>
                  <a:srgbClr val="7068F4"/>
                </a:solidFill>
                <a:latin typeface="Barlow"/>
                <a:ea typeface="Barlow"/>
                <a:cs typeface="Barlow"/>
                <a:sym typeface="Barlow"/>
              </a:rPr>
              <a:t>Sau khi tiền xử lý dữ liệu</a:t>
            </a:r>
            <a:endParaRPr sz="5000">
              <a:solidFill>
                <a:schemeClr val="dk1"/>
              </a:solidFill>
              <a:latin typeface="Calibri"/>
              <a:ea typeface="Calibri"/>
              <a:cs typeface="Calibri"/>
              <a:sym typeface="Calibri"/>
            </a:endParaRPr>
          </a:p>
        </p:txBody>
      </p:sp>
      <p:pic>
        <p:nvPicPr>
          <p:cNvPr id="329" name="Google Shape;329;p41"/>
          <p:cNvPicPr preferRelativeResize="0"/>
          <p:nvPr/>
        </p:nvPicPr>
        <p:blipFill rotWithShape="1">
          <a:blip r:embed="rId3">
            <a:alphaModFix/>
          </a:blip>
          <a:srcRect/>
          <a:stretch/>
        </p:blipFill>
        <p:spPr>
          <a:xfrm>
            <a:off x="-541" y="917276"/>
            <a:ext cx="4495702" cy="2742601"/>
          </a:xfrm>
          <a:prstGeom prst="rect">
            <a:avLst/>
          </a:prstGeom>
          <a:noFill/>
          <a:ln>
            <a:noFill/>
          </a:ln>
        </p:spPr>
      </p:pic>
      <p:pic>
        <p:nvPicPr>
          <p:cNvPr id="330" name="Google Shape;330;p41"/>
          <p:cNvPicPr preferRelativeResize="0"/>
          <p:nvPr/>
        </p:nvPicPr>
        <p:blipFill rotWithShape="1">
          <a:blip r:embed="rId4">
            <a:alphaModFix/>
          </a:blip>
          <a:srcRect/>
          <a:stretch/>
        </p:blipFill>
        <p:spPr>
          <a:xfrm>
            <a:off x="10134698" y="917277"/>
            <a:ext cx="4495702" cy="2774223"/>
          </a:xfrm>
          <a:prstGeom prst="rect">
            <a:avLst/>
          </a:prstGeom>
          <a:noFill/>
          <a:ln>
            <a:noFill/>
          </a:ln>
        </p:spPr>
      </p:pic>
      <p:pic>
        <p:nvPicPr>
          <p:cNvPr id="331" name="Google Shape;331;p41"/>
          <p:cNvPicPr preferRelativeResize="0"/>
          <p:nvPr/>
        </p:nvPicPr>
        <p:blipFill rotWithShape="1">
          <a:blip r:embed="rId5">
            <a:alphaModFix/>
          </a:blip>
          <a:srcRect/>
          <a:stretch/>
        </p:blipFill>
        <p:spPr>
          <a:xfrm>
            <a:off x="0" y="5486998"/>
            <a:ext cx="4495701" cy="2742601"/>
          </a:xfrm>
          <a:prstGeom prst="rect">
            <a:avLst/>
          </a:prstGeom>
          <a:noFill/>
          <a:ln>
            <a:noFill/>
          </a:ln>
        </p:spPr>
      </p:pic>
      <p:pic>
        <p:nvPicPr>
          <p:cNvPr id="332" name="Google Shape;332;p41"/>
          <p:cNvPicPr preferRelativeResize="0"/>
          <p:nvPr/>
        </p:nvPicPr>
        <p:blipFill rotWithShape="1">
          <a:blip r:embed="rId6">
            <a:alphaModFix/>
          </a:blip>
          <a:srcRect/>
          <a:stretch/>
        </p:blipFill>
        <p:spPr>
          <a:xfrm>
            <a:off x="10134698" y="5386651"/>
            <a:ext cx="4495702" cy="2780614"/>
          </a:xfrm>
          <a:prstGeom prst="rect">
            <a:avLst/>
          </a:prstGeom>
          <a:noFill/>
          <a:ln>
            <a:noFill/>
          </a:ln>
        </p:spPr>
      </p:pic>
      <p:pic>
        <p:nvPicPr>
          <p:cNvPr id="333" name="Google Shape;333;p41"/>
          <p:cNvPicPr preferRelativeResize="0"/>
          <p:nvPr/>
        </p:nvPicPr>
        <p:blipFill rotWithShape="1">
          <a:blip r:embed="rId7">
            <a:alphaModFix/>
          </a:blip>
          <a:srcRect/>
          <a:stretch/>
        </p:blipFill>
        <p:spPr>
          <a:xfrm>
            <a:off x="4610100" y="2043112"/>
            <a:ext cx="5410200" cy="4143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2"/>
          <p:cNvPicPr preferRelativeResize="0"/>
          <p:nvPr/>
        </p:nvPicPr>
        <p:blipFill rotWithShape="1">
          <a:blip r:embed="rId3">
            <a:alphaModFix/>
          </a:blip>
          <a:srcRect/>
          <a:stretch/>
        </p:blipFill>
        <p:spPr>
          <a:xfrm>
            <a:off x="1447800" y="917277"/>
            <a:ext cx="11734800" cy="66770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43"/>
          <p:cNvPicPr preferRelativeResize="0"/>
          <p:nvPr/>
        </p:nvPicPr>
        <p:blipFill rotWithShape="1">
          <a:blip r:embed="rId3">
            <a:alphaModFix/>
          </a:blip>
          <a:srcRect/>
          <a:stretch/>
        </p:blipFill>
        <p:spPr>
          <a:xfrm>
            <a:off x="1" y="0"/>
            <a:ext cx="7315200" cy="8229599"/>
          </a:xfrm>
          <a:prstGeom prst="rect">
            <a:avLst/>
          </a:prstGeom>
          <a:noFill/>
          <a:ln>
            <a:noFill/>
          </a:ln>
        </p:spPr>
      </p:pic>
      <p:pic>
        <p:nvPicPr>
          <p:cNvPr id="346" name="Google Shape;346;p43"/>
          <p:cNvPicPr preferRelativeResize="0"/>
          <p:nvPr/>
        </p:nvPicPr>
        <p:blipFill rotWithShape="1">
          <a:blip r:embed="rId4">
            <a:alphaModFix/>
          </a:blip>
          <a:srcRect/>
          <a:stretch/>
        </p:blipFill>
        <p:spPr>
          <a:xfrm>
            <a:off x="7315201" y="0"/>
            <a:ext cx="7315200" cy="8229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4"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353" name="Google Shape;353;p44"/>
          <p:cNvSpPr txBox="1"/>
          <p:nvPr/>
        </p:nvSpPr>
        <p:spPr>
          <a:xfrm>
            <a:off x="5903997" y="444699"/>
            <a:ext cx="8308685"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b="1">
                <a:solidFill>
                  <a:srgbClr val="7068F4"/>
                </a:solidFill>
                <a:latin typeface="Barlow"/>
                <a:ea typeface="Barlow"/>
                <a:cs typeface="Barlow"/>
                <a:sym typeface="Barlow"/>
              </a:rPr>
              <a:t>Kết Luận và hướng phát triển</a:t>
            </a:r>
            <a:endParaRPr sz="5000">
              <a:solidFill>
                <a:schemeClr val="dk1"/>
              </a:solidFill>
              <a:latin typeface="Calibri"/>
              <a:ea typeface="Calibri"/>
              <a:cs typeface="Calibri"/>
              <a:sym typeface="Calibri"/>
            </a:endParaRPr>
          </a:p>
        </p:txBody>
      </p:sp>
      <p:sp>
        <p:nvSpPr>
          <p:cNvPr id="354" name="Google Shape;354;p44"/>
          <p:cNvSpPr txBox="1"/>
          <p:nvPr/>
        </p:nvSpPr>
        <p:spPr>
          <a:xfrm>
            <a:off x="5903997" y="5335930"/>
            <a:ext cx="8319906" cy="17851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00" b="1">
                <a:solidFill>
                  <a:schemeClr val="dk1"/>
                </a:solidFill>
                <a:latin typeface="Barlow"/>
                <a:ea typeface="Barlow"/>
                <a:cs typeface="Barlow"/>
                <a:sym typeface="Barlow"/>
              </a:rPr>
              <a:t>Hướng phát triển:</a:t>
            </a:r>
            <a:endParaRPr sz="3500" b="1">
              <a:solidFill>
                <a:schemeClr val="dk1"/>
              </a:solidFill>
              <a:latin typeface="Barlow"/>
              <a:ea typeface="Barlow"/>
              <a:cs typeface="Barlow"/>
              <a:sym typeface="Barlow"/>
            </a:endParaRPr>
          </a:p>
          <a:p>
            <a:pPr marL="0" marR="0" lvl="0" indent="0" algn="l" rtl="0">
              <a:spcBef>
                <a:spcPts val="0"/>
              </a:spcBef>
              <a:spcAft>
                <a:spcPts val="0"/>
              </a:spcAft>
              <a:buNone/>
            </a:pPr>
            <a:r>
              <a:rPr lang="en-US" sz="2500">
                <a:solidFill>
                  <a:schemeClr val="dk1"/>
                </a:solidFill>
                <a:latin typeface="Montserrat"/>
                <a:ea typeface="Montserrat"/>
                <a:cs typeface="Montserrat"/>
                <a:sym typeface="Montserrat"/>
              </a:rPr>
              <a:t>-</a:t>
            </a:r>
            <a:r>
              <a:rPr lang="en-US" sz="1800">
                <a:solidFill>
                  <a:schemeClr val="dk1"/>
                </a:solidFill>
                <a:latin typeface="Calibri"/>
                <a:ea typeface="Calibri"/>
                <a:cs typeface="Calibri"/>
                <a:sym typeface="Calibri"/>
              </a:rPr>
              <a:t> </a:t>
            </a:r>
            <a:r>
              <a:rPr lang="en-US" sz="2500">
                <a:solidFill>
                  <a:schemeClr val="dk1"/>
                </a:solidFill>
                <a:latin typeface="Montserrat"/>
                <a:ea typeface="Montserrat"/>
                <a:cs typeface="Montserrat"/>
                <a:sym typeface="Montserrat"/>
              </a:rPr>
              <a:t>Thử thêm các mô hình nâng cao (XGBoost, LSTM)</a:t>
            </a:r>
            <a:endParaRPr/>
          </a:p>
          <a:p>
            <a:pPr marL="0" marR="0" lvl="0" indent="0" algn="l" rtl="0">
              <a:spcBef>
                <a:spcPts val="0"/>
              </a:spcBef>
              <a:spcAft>
                <a:spcPts val="0"/>
              </a:spcAft>
              <a:buNone/>
            </a:pPr>
            <a:r>
              <a:rPr lang="en-US" sz="2500">
                <a:solidFill>
                  <a:schemeClr val="dk1"/>
                </a:solidFill>
                <a:latin typeface="Montserrat"/>
                <a:ea typeface="Montserrat"/>
                <a:cs typeface="Montserrat"/>
                <a:sym typeface="Montserrat"/>
              </a:rPr>
              <a:t>- Tối ưu hóa dữ liệu đầu vào</a:t>
            </a:r>
            <a:endParaRPr/>
          </a:p>
          <a:p>
            <a:pPr marL="0" marR="0" lvl="0" indent="0" algn="l" rtl="0">
              <a:spcBef>
                <a:spcPts val="0"/>
              </a:spcBef>
              <a:spcAft>
                <a:spcPts val="0"/>
              </a:spcAft>
              <a:buNone/>
            </a:pPr>
            <a:r>
              <a:rPr lang="en-US" sz="2500">
                <a:solidFill>
                  <a:schemeClr val="dk1"/>
                </a:solidFill>
                <a:latin typeface="Montserrat"/>
                <a:ea typeface="Montserrat"/>
                <a:cs typeface="Montserrat"/>
                <a:sym typeface="Montserrat"/>
              </a:rPr>
              <a:t>- Ứng dụng thực tế tại ngân hàng / doanh nghiệp</a:t>
            </a:r>
            <a:endParaRPr sz="2500">
              <a:solidFill>
                <a:schemeClr val="dk1"/>
              </a:solidFill>
              <a:latin typeface="Montserrat"/>
              <a:ea typeface="Montserrat"/>
              <a:cs typeface="Montserrat"/>
              <a:sym typeface="Montserrat"/>
            </a:endParaRPr>
          </a:p>
        </p:txBody>
      </p:sp>
      <p:sp>
        <p:nvSpPr>
          <p:cNvPr id="355" name="Google Shape;355;p44"/>
          <p:cNvSpPr txBox="1"/>
          <p:nvPr/>
        </p:nvSpPr>
        <p:spPr>
          <a:xfrm>
            <a:off x="5903997" y="2001118"/>
            <a:ext cx="8319906" cy="17851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00" b="1">
                <a:solidFill>
                  <a:schemeClr val="dk1"/>
                </a:solidFill>
                <a:latin typeface="Barlow"/>
                <a:ea typeface="Barlow"/>
                <a:cs typeface="Barlow"/>
                <a:sym typeface="Barlow"/>
              </a:rPr>
              <a:t>Kết luận:</a:t>
            </a:r>
            <a:endParaRPr sz="3500" b="1">
              <a:solidFill>
                <a:schemeClr val="dk1"/>
              </a:solidFill>
              <a:latin typeface="Barlow"/>
              <a:ea typeface="Barlow"/>
              <a:cs typeface="Barlow"/>
              <a:sym typeface="Barlow"/>
            </a:endParaRPr>
          </a:p>
          <a:p>
            <a:pPr marL="0" marR="0" lvl="0" indent="0" algn="l" rtl="0">
              <a:spcBef>
                <a:spcPts val="0"/>
              </a:spcBef>
              <a:spcAft>
                <a:spcPts val="0"/>
              </a:spcAft>
              <a:buNone/>
            </a:pPr>
            <a:r>
              <a:rPr lang="en-US" sz="2500">
                <a:solidFill>
                  <a:schemeClr val="dk1"/>
                </a:solidFill>
                <a:latin typeface="Montserrat"/>
                <a:ea typeface="Montserrat"/>
                <a:cs typeface="Montserrat"/>
                <a:sym typeface="Montserrat"/>
              </a:rPr>
              <a:t>-</a:t>
            </a:r>
            <a:r>
              <a:rPr lang="en-US" sz="1800">
                <a:solidFill>
                  <a:schemeClr val="dk1"/>
                </a:solidFill>
                <a:latin typeface="Calibri"/>
                <a:ea typeface="Calibri"/>
                <a:cs typeface="Calibri"/>
                <a:sym typeface="Calibri"/>
              </a:rPr>
              <a:t> </a:t>
            </a:r>
            <a:r>
              <a:rPr lang="en-US" sz="2500">
                <a:solidFill>
                  <a:schemeClr val="dk1"/>
                </a:solidFill>
                <a:latin typeface="Montserrat"/>
                <a:ea typeface="Montserrat"/>
                <a:cs typeface="Montserrat"/>
                <a:sym typeface="Montserrat"/>
              </a:rPr>
              <a:t>Thử thêm các mô hình nâng cao (XGBoost, LSTM)</a:t>
            </a:r>
            <a:endParaRPr/>
          </a:p>
          <a:p>
            <a:pPr marL="0" marR="0" lvl="0" indent="0" algn="l" rtl="0">
              <a:spcBef>
                <a:spcPts val="0"/>
              </a:spcBef>
              <a:spcAft>
                <a:spcPts val="0"/>
              </a:spcAft>
              <a:buNone/>
            </a:pPr>
            <a:r>
              <a:rPr lang="en-US" sz="2500">
                <a:solidFill>
                  <a:schemeClr val="dk1"/>
                </a:solidFill>
                <a:latin typeface="Montserrat"/>
                <a:ea typeface="Montserrat"/>
                <a:cs typeface="Montserrat"/>
                <a:sym typeface="Montserrat"/>
              </a:rPr>
              <a:t>- Tối ưu hóa dữ liệu đầu vào</a:t>
            </a:r>
            <a:endParaRPr/>
          </a:p>
          <a:p>
            <a:pPr marL="0" marR="0" lvl="0" indent="0" algn="l" rtl="0">
              <a:spcBef>
                <a:spcPts val="0"/>
              </a:spcBef>
              <a:spcAft>
                <a:spcPts val="0"/>
              </a:spcAft>
              <a:buNone/>
            </a:pPr>
            <a:r>
              <a:rPr lang="en-US" sz="2500">
                <a:solidFill>
                  <a:schemeClr val="dk1"/>
                </a:solidFill>
                <a:latin typeface="Montserrat"/>
                <a:ea typeface="Montserrat"/>
                <a:cs typeface="Montserrat"/>
                <a:sym typeface="Montserrat"/>
              </a:rPr>
              <a:t>- Ứng dụng thực tế tại ngân hàng / doanh nghiệp</a:t>
            </a:r>
            <a:endParaRPr sz="2500">
              <a:solidFill>
                <a:schemeClr val="dk1"/>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5"/>
          <p:cNvPicPr preferRelativeResize="0"/>
          <p:nvPr/>
        </p:nvPicPr>
        <p:blipFill rotWithShape="1">
          <a:blip r:embed="rId3">
            <a:alphaModFix/>
          </a:blip>
          <a:srcRect/>
          <a:stretch/>
        </p:blipFill>
        <p:spPr>
          <a:xfrm>
            <a:off x="0" y="0"/>
            <a:ext cx="7315200" cy="8229600"/>
          </a:xfrm>
          <a:prstGeom prst="rect">
            <a:avLst/>
          </a:prstGeom>
          <a:noFill/>
          <a:ln>
            <a:noFill/>
          </a:ln>
        </p:spPr>
      </p:pic>
      <p:sp>
        <p:nvSpPr>
          <p:cNvPr id="362" name="Google Shape;362;p45"/>
          <p:cNvSpPr txBox="1"/>
          <p:nvPr/>
        </p:nvSpPr>
        <p:spPr>
          <a:xfrm>
            <a:off x="9103645" y="3299192"/>
            <a:ext cx="4373313"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0" b="1">
                <a:solidFill>
                  <a:srgbClr val="7068F4"/>
                </a:solidFill>
                <a:latin typeface="Barlow"/>
                <a:ea typeface="Barlow"/>
                <a:cs typeface="Barlow"/>
                <a:sym typeface="Barlow"/>
              </a:rPr>
              <a:t>Cảm ơn</a:t>
            </a:r>
            <a:endParaRPr sz="10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p:nvPr/>
        </p:nvSpPr>
        <p:spPr>
          <a:xfrm>
            <a:off x="2714421" y="281583"/>
            <a:ext cx="9201558"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b="1">
                <a:solidFill>
                  <a:srgbClr val="7068F4"/>
                </a:solidFill>
                <a:latin typeface="Barlow"/>
                <a:ea typeface="Barlow"/>
                <a:cs typeface="Barlow"/>
                <a:sym typeface="Barlow"/>
              </a:rPr>
              <a:t>Ứng dụng mô hình trong dataset</a:t>
            </a:r>
            <a:endParaRPr sz="5000">
              <a:solidFill>
                <a:schemeClr val="dk1"/>
              </a:solidFill>
              <a:latin typeface="Calibri"/>
              <a:ea typeface="Calibri"/>
              <a:cs typeface="Calibri"/>
              <a:sym typeface="Calibri"/>
            </a:endParaRPr>
          </a:p>
        </p:txBody>
      </p:sp>
      <p:pic>
        <p:nvPicPr>
          <p:cNvPr id="106" name="Google Shape;106;p17"/>
          <p:cNvPicPr preferRelativeResize="0"/>
          <p:nvPr/>
        </p:nvPicPr>
        <p:blipFill rotWithShape="1">
          <a:blip r:embed="rId3">
            <a:alphaModFix/>
          </a:blip>
          <a:srcRect/>
          <a:stretch/>
        </p:blipFill>
        <p:spPr>
          <a:xfrm>
            <a:off x="532891" y="1394714"/>
            <a:ext cx="4858563" cy="5477638"/>
          </a:xfrm>
          <a:prstGeom prst="rect">
            <a:avLst/>
          </a:prstGeom>
          <a:noFill/>
          <a:ln>
            <a:noFill/>
          </a:ln>
        </p:spPr>
      </p:pic>
      <p:pic>
        <p:nvPicPr>
          <p:cNvPr id="107" name="Google Shape;107;p17"/>
          <p:cNvPicPr preferRelativeResize="0"/>
          <p:nvPr/>
        </p:nvPicPr>
        <p:blipFill rotWithShape="1">
          <a:blip r:embed="rId4">
            <a:alphaModFix/>
          </a:blip>
          <a:srcRect/>
          <a:stretch/>
        </p:blipFill>
        <p:spPr>
          <a:xfrm>
            <a:off x="5391454" y="1394714"/>
            <a:ext cx="8954750" cy="54776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8"/>
          <p:cNvPicPr preferRelativeResize="0"/>
          <p:nvPr/>
        </p:nvPicPr>
        <p:blipFill rotWithShape="1">
          <a:blip r:embed="rId3">
            <a:alphaModFix/>
          </a:blip>
          <a:srcRect/>
          <a:stretch/>
        </p:blipFill>
        <p:spPr>
          <a:xfrm>
            <a:off x="0" y="996698"/>
            <a:ext cx="7649737" cy="6236204"/>
          </a:xfrm>
          <a:prstGeom prst="rect">
            <a:avLst/>
          </a:prstGeom>
          <a:noFill/>
          <a:ln>
            <a:noFill/>
          </a:ln>
        </p:spPr>
      </p:pic>
      <p:pic>
        <p:nvPicPr>
          <p:cNvPr id="114" name="Google Shape;114;p18"/>
          <p:cNvPicPr preferRelativeResize="0"/>
          <p:nvPr/>
        </p:nvPicPr>
        <p:blipFill rotWithShape="1">
          <a:blip r:embed="rId4">
            <a:alphaModFix/>
          </a:blip>
          <a:srcRect/>
          <a:stretch/>
        </p:blipFill>
        <p:spPr>
          <a:xfrm>
            <a:off x="7649737" y="0"/>
            <a:ext cx="6980663" cy="822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3">
            <a:alphaModFix/>
          </a:blip>
          <a:srcRect/>
          <a:stretch/>
        </p:blipFill>
        <p:spPr>
          <a:xfrm>
            <a:off x="44605" y="0"/>
            <a:ext cx="7270595" cy="8229600"/>
          </a:xfrm>
          <a:prstGeom prst="rect">
            <a:avLst/>
          </a:prstGeom>
          <a:noFill/>
          <a:ln>
            <a:noFill/>
          </a:ln>
        </p:spPr>
      </p:pic>
      <p:pic>
        <p:nvPicPr>
          <p:cNvPr id="121" name="Google Shape;121;p19"/>
          <p:cNvPicPr preferRelativeResize="0"/>
          <p:nvPr/>
        </p:nvPicPr>
        <p:blipFill rotWithShape="1">
          <a:blip r:embed="rId4">
            <a:alphaModFix/>
          </a:blip>
          <a:srcRect/>
          <a:stretch/>
        </p:blipFill>
        <p:spPr>
          <a:xfrm>
            <a:off x="7315200" y="0"/>
            <a:ext cx="7315200" cy="82296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1766</Words>
  <Application>Microsoft Office PowerPoint</Application>
  <PresentationFormat>Custom</PresentationFormat>
  <Paragraphs>273</Paragraphs>
  <Slides>66</Slides>
  <Notes>66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Montserrat Light</vt:lpstr>
      <vt:lpstr>Montserrat</vt:lpstr>
      <vt:lpstr>Consolas</vt:lpstr>
      <vt:lpstr>Calibri</vt:lpstr>
      <vt:lpstr>Barlow</vt:lpstr>
      <vt:lpstr>Barlow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Linh Huynh Thai</cp:lastModifiedBy>
  <cp:revision>4</cp:revision>
  <dcterms:modified xsi:type="dcterms:W3CDTF">2025-04-08T13:53:10Z</dcterms:modified>
</cp:coreProperties>
</file>